
<file path=[Content_Types].xml><?xml version="1.0" encoding="utf-8"?>
<Types xmlns="http://schemas.openxmlformats.org/package/2006/content-types">
  <Default Extension="xml" ContentType="application/xml"/>
  <Default Extension="mp3" ContentType="audio/mpeg"/>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77" r:id="rId2"/>
    <p:sldId id="477" r:id="rId3"/>
    <p:sldId id="378" r:id="rId4"/>
    <p:sldId id="465" r:id="rId5"/>
    <p:sldId id="435" r:id="rId6"/>
    <p:sldId id="464" r:id="rId7"/>
    <p:sldId id="436" r:id="rId8"/>
    <p:sldId id="463" r:id="rId9"/>
    <p:sldId id="466" r:id="rId10"/>
    <p:sldId id="467" r:id="rId11"/>
    <p:sldId id="428" r:id="rId12"/>
    <p:sldId id="437" r:id="rId13"/>
    <p:sldId id="438" r:id="rId14"/>
    <p:sldId id="418" r:id="rId15"/>
    <p:sldId id="442" r:id="rId16"/>
    <p:sldId id="443" r:id="rId17"/>
    <p:sldId id="468" r:id="rId18"/>
    <p:sldId id="440" r:id="rId19"/>
    <p:sldId id="461" r:id="rId20"/>
    <p:sldId id="444" r:id="rId21"/>
    <p:sldId id="445" r:id="rId22"/>
    <p:sldId id="430" r:id="rId23"/>
    <p:sldId id="478" r:id="rId24"/>
    <p:sldId id="446" r:id="rId25"/>
    <p:sldId id="448" r:id="rId26"/>
    <p:sldId id="474" r:id="rId27"/>
    <p:sldId id="421" r:id="rId28"/>
    <p:sldId id="449" r:id="rId29"/>
    <p:sldId id="450" r:id="rId30"/>
    <p:sldId id="469" r:id="rId31"/>
    <p:sldId id="470" r:id="rId32"/>
    <p:sldId id="471" r:id="rId33"/>
    <p:sldId id="456" r:id="rId34"/>
    <p:sldId id="472" r:id="rId35"/>
    <p:sldId id="476" r:id="rId36"/>
    <p:sldId id="433" r:id="rId37"/>
    <p:sldId id="473" r:id="rId38"/>
    <p:sldId id="410" r:id="rId39"/>
    <p:sldId id="411" r:id="rId4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rsonal Blackboard Story" id="{43BE61D2-600F-492D-A0AE-D9B2A62C5E68}">
          <p14:sldIdLst>
            <p14:sldId id="377"/>
            <p14:sldId id="477"/>
            <p14:sldId id="378"/>
            <p14:sldId id="465"/>
            <p14:sldId id="435"/>
            <p14:sldId id="464"/>
            <p14:sldId id="436"/>
            <p14:sldId id="463"/>
            <p14:sldId id="466"/>
            <p14:sldId id="467"/>
            <p14:sldId id="428"/>
            <p14:sldId id="437"/>
            <p14:sldId id="438"/>
            <p14:sldId id="418"/>
            <p14:sldId id="442"/>
            <p14:sldId id="443"/>
            <p14:sldId id="468"/>
            <p14:sldId id="440"/>
            <p14:sldId id="461"/>
            <p14:sldId id="444"/>
            <p14:sldId id="445"/>
            <p14:sldId id="430"/>
            <p14:sldId id="478"/>
            <p14:sldId id="446"/>
            <p14:sldId id="448"/>
            <p14:sldId id="474"/>
            <p14:sldId id="421"/>
            <p14:sldId id="449"/>
            <p14:sldId id="450"/>
            <p14:sldId id="469"/>
            <p14:sldId id="470"/>
            <p14:sldId id="471"/>
            <p14:sldId id="456"/>
            <p14:sldId id="472"/>
            <p14:sldId id="476"/>
            <p14:sldId id="433"/>
            <p14:sldId id="473"/>
            <p14:sldId id="410"/>
            <p14:sldId id="411"/>
          </p14:sldIdLst>
        </p14:section>
      </p14:sectionLst>
    </p:ext>
    <p:ext uri="{EFAFB233-063F-42B5-8137-9DF3F51BA10A}">
      <p15:sldGuideLst xmlns:p15="http://schemas.microsoft.com/office/powerpoint/2012/main">
        <p15:guide id="1" orient="horz" pos="3920">
          <p15:clr>
            <a:srgbClr val="A4A3A4"/>
          </p15:clr>
        </p15:guide>
        <p15:guide id="2" orient="horz" pos="973">
          <p15:clr>
            <a:srgbClr val="A4A3A4"/>
          </p15:clr>
        </p15:guide>
        <p15:guide id="3" orient="horz" pos="401">
          <p15:clr>
            <a:srgbClr val="A4A3A4"/>
          </p15:clr>
        </p15:guide>
        <p15:guide id="4" pos="5563">
          <p15:clr>
            <a:srgbClr val="A4A3A4"/>
          </p15:clr>
        </p15:guide>
        <p15:guide id="5" pos="196">
          <p15:clr>
            <a:srgbClr val="A4A3A4"/>
          </p15:clr>
        </p15:guide>
        <p15:guide id="6" pos="2211">
          <p15:clr>
            <a:srgbClr val="A4A3A4"/>
          </p15:clr>
        </p15:guide>
        <p15:guide id="7" pos="2008">
          <p15:clr>
            <a:srgbClr val="A4A3A4"/>
          </p15:clr>
        </p15:guide>
      </p15:sldGuideLst>
    </p:ext>
    <p:ext uri="{2D200454-40CA-4A62-9FC3-DE9A4176ACB9}">
      <p15:notesGuideLst xmlns:p15="http://schemas.microsoft.com/office/powerpoint/2012/main">
        <p15:guide id="1" orient="horz" pos="2994" userDrawn="1">
          <p15:clr>
            <a:srgbClr val="A4A3A4"/>
          </p15:clr>
        </p15:guide>
        <p15:guide id="2" pos="2273"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Gallagher" initials="K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47494F"/>
    <a:srgbClr val="F5F8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705"/>
  </p:normalViewPr>
  <p:slideViewPr>
    <p:cSldViewPr snapToGrid="0">
      <p:cViewPr varScale="1">
        <p:scale>
          <a:sx n="164" d="100"/>
          <a:sy n="164" d="100"/>
        </p:scale>
        <p:origin x="1664" y="184"/>
      </p:cViewPr>
      <p:guideLst>
        <p:guide orient="horz" pos="3920"/>
        <p:guide orient="horz" pos="973"/>
        <p:guide orient="horz" pos="401"/>
        <p:guide pos="5563"/>
        <p:guide pos="196"/>
        <p:guide pos="2211"/>
        <p:guide pos="2008"/>
      </p:guideLst>
    </p:cSldViewPr>
  </p:slideViewPr>
  <p:notesTextViewPr>
    <p:cViewPr>
      <p:scale>
        <a:sx n="1" d="1"/>
        <a:sy n="1" d="1"/>
      </p:scale>
      <p:origin x="0" y="0"/>
    </p:cViewPr>
  </p:notesTextViewPr>
  <p:notesViewPr>
    <p:cSldViewPr snapToGrid="0">
      <p:cViewPr>
        <p:scale>
          <a:sx n="1" d="2"/>
          <a:sy n="1" d="2"/>
        </p:scale>
        <p:origin x="0" y="0"/>
      </p:cViewPr>
      <p:guideLst>
        <p:guide orient="horz" pos="2994"/>
        <p:guide pos="2273"/>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r>
              <a:rPr lang="en-US"/>
              <a:t>Accessibility for WCM Content Creators</a:t>
            </a:r>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63" tIns="48332" rIns="96663" bIns="48332" rtlCol="0"/>
          <a:lstStyle>
            <a:lvl1pPr algn="r">
              <a:defRPr sz="1300"/>
            </a:lvl1pPr>
          </a:lstStyle>
          <a:p>
            <a:fld id="{CD4127D1-1DA3-FD4C-899D-F10D46045E7A}" type="datetimeFigureOut">
              <a:rPr lang="en-US" smtClean="0"/>
              <a:t>11/15/17</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63" tIns="48332" rIns="96663" bIns="48332" rtlCol="0" anchor="b"/>
          <a:lstStyle>
            <a:lvl1pPr algn="l">
              <a:defRPr sz="1300"/>
            </a:lvl1pPr>
          </a:lstStyle>
          <a:p>
            <a:r>
              <a:rPr lang="en-US"/>
              <a:t>Presented by: Blackboard</a:t>
            </a:r>
            <a:endParaRPr lang="en-US" dirty="0"/>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63" tIns="48332" rIns="96663" bIns="48332" rtlCol="0" anchor="b"/>
          <a:lstStyle>
            <a:lvl1pPr algn="r">
              <a:defRPr sz="1300"/>
            </a:lvl1pPr>
          </a:lstStyle>
          <a:p>
            <a:fld id="{85795F32-C039-324C-AEA0-2B598138AE28}" type="slidenum">
              <a:rPr lang="en-US" smtClean="0"/>
              <a:t>‹#›</a:t>
            </a:fld>
            <a:endParaRPr lang="en-US" dirty="0"/>
          </a:p>
        </p:txBody>
      </p:sp>
    </p:spTree>
    <p:extLst>
      <p:ext uri="{BB962C8B-B14F-4D97-AF65-F5344CB8AC3E}">
        <p14:creationId xmlns:p14="http://schemas.microsoft.com/office/powerpoint/2010/main" val="31911853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r>
              <a:rPr lang="en-US"/>
              <a:t>Accessibility for WCM Content Creators</a:t>
            </a:r>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2E336800-F8B2-3E47-A373-388DE3582F91}" type="datetimeFigureOut">
              <a:rPr lang="en-US" smtClean="0"/>
              <a:t>11/15/17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r>
              <a:rPr lang="en-US"/>
              <a:t>Presented by: Blackboard</a:t>
            </a:r>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1A6F4022-7AF7-B44C-87BB-B0E6322D823A}" type="slidenum">
              <a:rPr lang="en-US" smtClean="0"/>
              <a:t>‹#›</a:t>
            </a:fld>
            <a:endParaRPr lang="en-US" dirty="0"/>
          </a:p>
        </p:txBody>
      </p:sp>
    </p:spTree>
    <p:extLst>
      <p:ext uri="{BB962C8B-B14F-4D97-AF65-F5344CB8AC3E}">
        <p14:creationId xmlns:p14="http://schemas.microsoft.com/office/powerpoint/2010/main" val="420246333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270750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30</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376064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31</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10755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32</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269246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34</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147568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49E9B-72CF-0A49-A449-5D8A958DBE16}" type="slidenum">
              <a:rPr lang="en-US" smtClean="0"/>
              <a:t>37</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195368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500" b="1" dirty="0">
              <a:cs typeface="MetaSerif OT Bold"/>
            </a:endParaRP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38</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329987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7820" lvl="1" defTabSz="477820">
              <a:defRPr/>
            </a:pPr>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91843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4</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51703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7820">
              <a:defRPr/>
            </a:pPr>
            <a:endParaRPr lang="en-US" sz="1300" dirty="0">
              <a:latin typeface="Cambria"/>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latin typeface="Calibri"/>
              </a:rPr>
              <a:pPr/>
              <a:t>6</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341943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1A6F4022-7AF7-B44C-87BB-B0E6322D823A}" type="slidenum">
              <a:rPr lang="en-US" smtClean="0"/>
              <a:t>9</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64426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15</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279668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25</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220857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26</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209115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caption and summary as well as coloring are added to table in table options. </a:t>
            </a:r>
          </a:p>
        </p:txBody>
      </p:sp>
      <p:sp>
        <p:nvSpPr>
          <p:cNvPr id="4" name="Slide Number Placeholder 3"/>
          <p:cNvSpPr>
            <a:spLocks noGrp="1"/>
          </p:cNvSpPr>
          <p:nvPr>
            <p:ph type="sldNum" sz="quarter" idx="10"/>
          </p:nvPr>
        </p:nvSpPr>
        <p:spPr/>
        <p:txBody>
          <a:bodyPr/>
          <a:lstStyle/>
          <a:p>
            <a:fld id="{1A6F4022-7AF7-B44C-87BB-B0E6322D823A}" type="slidenum">
              <a:rPr lang="en-US" smtClean="0"/>
              <a:t>28</a:t>
            </a:fld>
            <a:endParaRPr lang="en-US" dirty="0"/>
          </a:p>
        </p:txBody>
      </p:sp>
      <p:sp>
        <p:nvSpPr>
          <p:cNvPr id="5" name="Footer Placeholder 4"/>
          <p:cNvSpPr>
            <a:spLocks noGrp="1"/>
          </p:cNvSpPr>
          <p:nvPr>
            <p:ph type="ftr" sz="quarter" idx="11"/>
          </p:nvPr>
        </p:nvSpPr>
        <p:spPr/>
        <p:txBody>
          <a:bodyPr/>
          <a:lstStyle/>
          <a:p>
            <a:r>
              <a:rPr lang="en-US"/>
              <a:t>Presented by: Blackboard</a:t>
            </a:r>
            <a:endParaRPr lang="en-US" dirty="0"/>
          </a:p>
        </p:txBody>
      </p:sp>
      <p:sp>
        <p:nvSpPr>
          <p:cNvPr id="6" name="Header Placeholder 5"/>
          <p:cNvSpPr>
            <a:spLocks noGrp="1"/>
          </p:cNvSpPr>
          <p:nvPr>
            <p:ph type="hdr" sz="quarter" idx="12"/>
          </p:nvPr>
        </p:nvSpPr>
        <p:spPr/>
        <p:txBody>
          <a:bodyPr/>
          <a:lstStyle/>
          <a:p>
            <a:r>
              <a:rPr lang="en-US"/>
              <a:t>Accessibility for WCM Content Creators</a:t>
            </a:r>
            <a:endParaRPr lang="en-US" dirty="0"/>
          </a:p>
        </p:txBody>
      </p:sp>
    </p:spTree>
    <p:extLst>
      <p:ext uri="{BB962C8B-B14F-4D97-AF65-F5344CB8AC3E}">
        <p14:creationId xmlns:p14="http://schemas.microsoft.com/office/powerpoint/2010/main" val="265663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grpSp>
        <p:nvGrpSpPr>
          <p:cNvPr id="61" name="Group 60"/>
          <p:cNvGrpSpPr>
            <a:grpSpLocks noChangeAspect="1"/>
          </p:cNvGrpSpPr>
          <p:nvPr/>
        </p:nvGrpSpPr>
        <p:grpSpPr>
          <a:xfrm>
            <a:off x="448310" y="773748"/>
            <a:ext cx="1303697" cy="182880"/>
            <a:chOff x="0" y="2787650"/>
            <a:chExt cx="9144001" cy="1282700"/>
          </a:xfrm>
          <a:solidFill>
            <a:schemeClr val="bg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6" name="Rectangle 25"/>
          <p:cNvSpPr/>
          <p:nvPr/>
        </p:nvSpPr>
        <p:spPr>
          <a:xfrm>
            <a:off x="8915400" y="6675120"/>
            <a:ext cx="228600" cy="182880"/>
          </a:xfrm>
          <a:prstGeom prst="rect">
            <a:avLst/>
          </a:prstGeom>
          <a:solidFill>
            <a:schemeClr val="accent4">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5" name="Rectangle 24"/>
          <p:cNvSpPr/>
          <p:nvPr/>
        </p:nvSpPr>
        <p:spPr>
          <a:xfrm>
            <a:off x="0" y="6675120"/>
            <a:ext cx="8915400" cy="182880"/>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1" name="Rectangle 20"/>
          <p:cNvSpPr/>
          <p:nvPr/>
        </p:nvSpPr>
        <p:spPr>
          <a:xfrm>
            <a:off x="233226" y="306388"/>
            <a:ext cx="8580574" cy="6368732"/>
          </a:xfrm>
          <a:prstGeom prst="rect">
            <a:avLst/>
          </a:prstGeom>
          <a:solidFill>
            <a:schemeClr val="tx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bg1"/>
                </a:solidFill>
              </a:defRPr>
            </a:lvl1pPr>
          </a:lstStyle>
          <a:p>
            <a:r>
              <a:rPr lang="en-US"/>
              <a:t>Click to edit Master title style</a:t>
            </a:r>
          </a:p>
        </p:txBody>
      </p:sp>
      <p:sp>
        <p:nvSpPr>
          <p:cNvPr id="3"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814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hoto divider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83"/>
          <a:stretch/>
        </p:blipFill>
        <p:spPr>
          <a:xfrm>
            <a:off x="309563" y="636588"/>
            <a:ext cx="8524875" cy="2792412"/>
          </a:xfrm>
          <a:prstGeom prst="rect">
            <a:avLst/>
          </a:prstGeom>
          <a:noFill/>
          <a:ln>
            <a:noFill/>
          </a:ln>
        </p:spPr>
      </p:pic>
      <p:sp>
        <p:nvSpPr>
          <p:cNvPr id="23" name="Rectangle 22"/>
          <p:cNvSpPr/>
          <p:nvPr/>
        </p:nvSpPr>
        <p:spPr>
          <a:xfrm>
            <a:off x="311150" y="3429000"/>
            <a:ext cx="8521700" cy="2794000"/>
          </a:xfrm>
          <a:prstGeom prst="rect">
            <a:avLst/>
          </a:prstGeom>
          <a:solidFill>
            <a:schemeClr val="accent1">
              <a:alpha val="2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2"/>
                </a:solidFill>
              </a:defRPr>
            </a:lvl1pPr>
          </a:lstStyle>
          <a:p>
            <a:r>
              <a:rPr lang="en-US"/>
              <a:t>Click to edit Master title style</a:t>
            </a:r>
          </a:p>
        </p:txBody>
      </p:sp>
      <p:sp>
        <p:nvSpPr>
          <p:cNvPr id="24" name="Rectangle 23"/>
          <p:cNvSpPr/>
          <p:nvPr/>
        </p:nvSpPr>
        <p:spPr>
          <a:xfrm>
            <a:off x="311150" y="3429000"/>
            <a:ext cx="8520113" cy="18288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260507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hoto divider 6">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83"/>
          <a:stretch/>
        </p:blipFill>
        <p:spPr>
          <a:xfrm>
            <a:off x="309562" y="636589"/>
            <a:ext cx="8524875" cy="2792411"/>
          </a:xfrm>
          <a:prstGeom prst="rect">
            <a:avLst/>
          </a:prstGeom>
        </p:spPr>
      </p:pic>
      <p:sp>
        <p:nvSpPr>
          <p:cNvPr id="23" name="Rectangle 22"/>
          <p:cNvSpPr/>
          <p:nvPr/>
        </p:nvSpPr>
        <p:spPr>
          <a:xfrm>
            <a:off x="311150" y="3429000"/>
            <a:ext cx="8521700" cy="2794000"/>
          </a:xfrm>
          <a:prstGeom prst="rect">
            <a:avLst/>
          </a:prstGeom>
          <a:solidFill>
            <a:schemeClr val="accent6">
              <a:alpha val="2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2"/>
                </a:solidFill>
              </a:defRPr>
            </a:lvl1pPr>
          </a:lstStyle>
          <a:p>
            <a:r>
              <a:rPr lang="en-US"/>
              <a:t>Click to edit Master title style</a:t>
            </a:r>
          </a:p>
        </p:txBody>
      </p:sp>
      <p:sp>
        <p:nvSpPr>
          <p:cNvPr id="24" name="Rectangle 23"/>
          <p:cNvSpPr/>
          <p:nvPr/>
        </p:nvSpPr>
        <p:spPr>
          <a:xfrm>
            <a:off x="311150" y="3429000"/>
            <a:ext cx="8520113"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392047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divider 1">
    <p:spTree>
      <p:nvGrpSpPr>
        <p:cNvPr id="1" name=""/>
        <p:cNvGrpSpPr/>
        <p:nvPr/>
      </p:nvGrpSpPr>
      <p:grpSpPr>
        <a:xfrm>
          <a:off x="0" y="0"/>
          <a:ext cx="0" cy="0"/>
          <a:chOff x="0" y="0"/>
          <a:chExt cx="0" cy="0"/>
        </a:xfrm>
      </p:grpSpPr>
      <p:sp>
        <p:nvSpPr>
          <p:cNvPr id="23" name="Rectangle 22"/>
          <p:cNvSpPr/>
          <p:nvPr userDrawn="1"/>
        </p:nvSpPr>
        <p:spPr>
          <a:xfrm>
            <a:off x="311150" y="636588"/>
            <a:ext cx="8521700" cy="5586412"/>
          </a:xfrm>
          <a:prstGeom prst="rect">
            <a:avLst/>
          </a:prstGeom>
          <a:solidFill>
            <a:schemeClr val="accent1">
              <a:alpha val="2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311149" y="139170"/>
            <a:ext cx="8520113" cy="428097"/>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p:nvSpPr>
        <p:spPr>
          <a:xfrm>
            <a:off x="311150" y="636588"/>
            <a:ext cx="8520113" cy="18288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 name="Text Placeholder 6"/>
          <p:cNvSpPr>
            <a:spLocks noGrp="1"/>
          </p:cNvSpPr>
          <p:nvPr>
            <p:ph type="body" sz="quarter" idx="10"/>
          </p:nvPr>
        </p:nvSpPr>
        <p:spPr>
          <a:xfrm>
            <a:off x="311150" y="861485"/>
            <a:ext cx="8520113" cy="540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89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xt divider 3">
    <p:spTree>
      <p:nvGrpSpPr>
        <p:cNvPr id="1" name=""/>
        <p:cNvGrpSpPr/>
        <p:nvPr/>
      </p:nvGrpSpPr>
      <p:grpSpPr>
        <a:xfrm>
          <a:off x="0" y="0"/>
          <a:ext cx="0" cy="0"/>
          <a:chOff x="0" y="0"/>
          <a:chExt cx="0" cy="0"/>
        </a:xfrm>
      </p:grpSpPr>
      <p:sp>
        <p:nvSpPr>
          <p:cNvPr id="23" name="Rectangle 22"/>
          <p:cNvSpPr/>
          <p:nvPr/>
        </p:nvSpPr>
        <p:spPr>
          <a:xfrm>
            <a:off x="311150" y="636588"/>
            <a:ext cx="8521700" cy="5586412"/>
          </a:xfrm>
          <a:prstGeom prst="rect">
            <a:avLst/>
          </a:prstGeom>
          <a:solidFill>
            <a:schemeClr val="accent3">
              <a:alpha val="2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2"/>
                </a:solidFill>
              </a:defRPr>
            </a:lvl1pPr>
          </a:lstStyle>
          <a:p>
            <a:r>
              <a:rPr lang="en-US"/>
              <a:t>Click to edit Master title style</a:t>
            </a:r>
          </a:p>
        </p:txBody>
      </p:sp>
      <p:sp>
        <p:nvSpPr>
          <p:cNvPr id="24" name="Rectangle 23"/>
          <p:cNvSpPr/>
          <p:nvPr/>
        </p:nvSpPr>
        <p:spPr>
          <a:xfrm>
            <a:off x="311150" y="636588"/>
            <a:ext cx="8520113"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21847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ext divider 6">
    <p:spTree>
      <p:nvGrpSpPr>
        <p:cNvPr id="1" name=""/>
        <p:cNvGrpSpPr/>
        <p:nvPr/>
      </p:nvGrpSpPr>
      <p:grpSpPr>
        <a:xfrm>
          <a:off x="0" y="0"/>
          <a:ext cx="0" cy="0"/>
          <a:chOff x="0" y="0"/>
          <a:chExt cx="0" cy="0"/>
        </a:xfrm>
      </p:grpSpPr>
      <p:sp>
        <p:nvSpPr>
          <p:cNvPr id="23" name="Rectangle 22"/>
          <p:cNvSpPr/>
          <p:nvPr/>
        </p:nvSpPr>
        <p:spPr>
          <a:xfrm>
            <a:off x="311150" y="636588"/>
            <a:ext cx="8521700" cy="5586412"/>
          </a:xfrm>
          <a:prstGeom prst="rect">
            <a:avLst/>
          </a:prstGeom>
          <a:solidFill>
            <a:schemeClr val="accent6">
              <a:alpha val="2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309563" y="183091"/>
            <a:ext cx="8521700" cy="428096"/>
          </a:xfrm>
          <a:prstGeom prst="rect">
            <a:avLst/>
          </a:prstGeom>
        </p:spPr>
        <p:txBody>
          <a:bodyPr lIns="0" tIns="0" rIns="0" bIns="91440" anchor="t">
            <a:noAutofit/>
          </a:bodyPr>
          <a:lstStyle>
            <a:lvl1pPr>
              <a:lnSpc>
                <a:spcPct val="90000"/>
              </a:lnSpc>
              <a:defRPr sz="3400">
                <a:solidFill>
                  <a:schemeClr val="tx2"/>
                </a:solidFill>
              </a:defRPr>
            </a:lvl1pPr>
          </a:lstStyle>
          <a:p>
            <a:r>
              <a:rPr lang="en-US"/>
              <a:t>Click to edit Master title style</a:t>
            </a:r>
          </a:p>
        </p:txBody>
      </p:sp>
      <p:sp>
        <p:nvSpPr>
          <p:cNvPr id="24" name="Rectangle 23"/>
          <p:cNvSpPr/>
          <p:nvPr/>
        </p:nvSpPr>
        <p:spPr>
          <a:xfrm>
            <a:off x="311150" y="636588"/>
            <a:ext cx="8520113"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2790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d slide, white">
    <p:spTree>
      <p:nvGrpSpPr>
        <p:cNvPr id="1" name=""/>
        <p:cNvGrpSpPr/>
        <p:nvPr/>
      </p:nvGrpSpPr>
      <p:grpSpPr>
        <a:xfrm>
          <a:off x="0" y="0"/>
          <a:ext cx="0" cy="0"/>
          <a:chOff x="0" y="0"/>
          <a:chExt cx="0" cy="0"/>
        </a:xfrm>
      </p:grpSpPr>
      <p:grpSp>
        <p:nvGrpSpPr>
          <p:cNvPr id="2" name="Group 1"/>
          <p:cNvGrpSpPr>
            <a:grpSpLocks noChangeAspect="1"/>
          </p:cNvGrpSpPr>
          <p:nvPr/>
        </p:nvGrpSpPr>
        <p:grpSpPr>
          <a:xfrm>
            <a:off x="1168417" y="2915558"/>
            <a:ext cx="6934200" cy="972712"/>
            <a:chOff x="0" y="2787650"/>
            <a:chExt cx="9144001" cy="1282700"/>
          </a:xfrm>
          <a:solidFill>
            <a:schemeClr val="tx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grpSp>
    </p:spTree>
    <p:extLst>
      <p:ext uri="{BB962C8B-B14F-4D97-AF65-F5344CB8AC3E}">
        <p14:creationId xmlns:p14="http://schemas.microsoft.com/office/powerpoint/2010/main" val="188374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 content, gray">
    <p:spTree>
      <p:nvGrpSpPr>
        <p:cNvPr id="1" name=""/>
        <p:cNvGrpSpPr/>
        <p:nvPr/>
      </p:nvGrpSpPr>
      <p:grpSpPr>
        <a:xfrm>
          <a:off x="0" y="0"/>
          <a:ext cx="0" cy="0"/>
          <a:chOff x="0" y="0"/>
          <a:chExt cx="0" cy="0"/>
        </a:xfrm>
      </p:grpSpPr>
      <p:sp>
        <p:nvSpPr>
          <p:cNvPr id="6" name="Rectangle 5"/>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dirty="0"/>
          </a:p>
        </p:txBody>
      </p:sp>
    </p:spTree>
    <p:extLst>
      <p:ext uri="{BB962C8B-B14F-4D97-AF65-F5344CB8AC3E}">
        <p14:creationId xmlns:p14="http://schemas.microsoft.com/office/powerpoint/2010/main" val="266841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gray">
    <p:spTree>
      <p:nvGrpSpPr>
        <p:cNvPr id="1" name=""/>
        <p:cNvGrpSpPr/>
        <p:nvPr/>
      </p:nvGrpSpPr>
      <p:grpSpPr>
        <a:xfrm>
          <a:off x="0" y="0"/>
          <a:ext cx="0" cy="0"/>
          <a:chOff x="0" y="0"/>
          <a:chExt cx="0" cy="0"/>
        </a:xfrm>
      </p:grpSpPr>
      <p:sp>
        <p:nvSpPr>
          <p:cNvPr id="5" name="Rectangle 4"/>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dirty="0"/>
          </a:p>
        </p:txBody>
      </p:sp>
    </p:spTree>
    <p:extLst>
      <p:ext uri="{BB962C8B-B14F-4D97-AF65-F5344CB8AC3E}">
        <p14:creationId xmlns:p14="http://schemas.microsoft.com/office/powerpoint/2010/main" val="17064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311150" y="636588"/>
            <a:ext cx="8521700" cy="5586412"/>
          </a:xfrm>
          <a:prstGeom prst="rect">
            <a:avLst/>
          </a:prstGeom>
          <a:solidFill>
            <a:schemeClr val="accent1">
              <a:alpha val="2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Placeholder 1"/>
          <p:cNvSpPr>
            <a:spLocks noGrp="1"/>
          </p:cNvSpPr>
          <p:nvPr>
            <p:ph type="title"/>
          </p:nvPr>
        </p:nvSpPr>
        <p:spPr>
          <a:xfrm>
            <a:off x="314080" y="108067"/>
            <a:ext cx="8518770" cy="526935"/>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311151" y="931333"/>
            <a:ext cx="8520234" cy="529166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311150" y="636588"/>
            <a:ext cx="8520113" cy="18288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860406556"/>
      </p:ext>
    </p:extLst>
  </p:cSld>
  <p:clrMap bg1="lt1" tx1="dk1" bg2="lt2" tx2="dk2" accent1="accent1" accent2="accent2" accent3="accent3" accent4="accent4" accent5="accent5" accent6="accent6" hlink="hlink" folHlink="folHlink"/>
  <p:sldLayoutIdLst>
    <p:sldLayoutId id="2147483890" r:id="rId1"/>
    <p:sldLayoutId id="2147483880" r:id="rId2"/>
    <p:sldLayoutId id="2147483885" r:id="rId3"/>
    <p:sldLayoutId id="2147483874" r:id="rId4"/>
    <p:sldLayoutId id="2147483876" r:id="rId5"/>
    <p:sldLayoutId id="2147483879" r:id="rId6"/>
    <p:sldLayoutId id="2147483708" r:id="rId7"/>
    <p:sldLayoutId id="2147483891" r:id="rId8"/>
    <p:sldLayoutId id="214748389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22542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1pPr>
      <a:lvl2pPr marL="463550" indent="-2381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2pPr>
      <a:lvl3pPr marL="68897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3pPr>
      <a:lvl4pPr marL="914400"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4pPr>
      <a:lvl5pPr marL="1139825" indent="-225425" algn="l" defTabSz="457200" rtl="0" eaLnBrk="1" latinLnBrk="0" hangingPunct="1">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sw00000004.schoolwires.net/accessibility/text" TargetMode="External"/><Relationship Id="rId4"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hyperlink" Target="https://en.wikipedia.org/wiki/Nucleic_aci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sw00000004.schoolwires.net/accessibility/table"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hyperlink" Target="https://en-us.help.blackboard.com/Accessibility/Format_Accessible_Documents"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hyperlink" Target="https://en-us.help.blackboard.com/Accessibility/Format_Accessible_Documents"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7.png"/><Relationship Id="rId7" Type="http://schemas.openxmlformats.org/officeDocument/2006/relationships/hyperlink" Target="https://en-us.help.blackboard.com/Accessibility/Principles_of_PowerPoint_Accessibility"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4" Type="http://schemas.openxmlformats.org/officeDocument/2006/relationships/hyperlink" Target="http://accessible-colors.com/" TargetMode="External"/><Relationship Id="rId1" Type="http://schemas.openxmlformats.org/officeDocument/2006/relationships/slideLayout" Target="../slideLayouts/slideLayout4.xml"/><Relationship Id="rId2" Type="http://schemas.openxmlformats.org/officeDocument/2006/relationships/hyperlink" Target="https://www.paciellogroup.com/resources/contrastanalys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hyperlink" Target="https://en-us.help.blackboard.com/Accessibility/Caption_Video_Content"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7SYnAJg1Cig" TargetMode="External"/><Relationship Id="rId3" Type="http://schemas.openxmlformats.org/officeDocument/2006/relationships/hyperlink" Target="https://www.youtube.com/watch?v=eTrkysvC8Q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1" Type="http://schemas.openxmlformats.org/officeDocument/2006/relationships/hyperlink" Target="http://wave.webaim.org/toolbar/" TargetMode="External"/><Relationship Id="rId12" Type="http://schemas.openxmlformats.org/officeDocument/2006/relationships/hyperlink" Target="http://www.deque.com/products/axe/" TargetMode="External"/><Relationship Id="rId13" Type="http://schemas.openxmlformats.org/officeDocument/2006/relationships/hyperlink" Target="http://webaim.org/resources/contrastchecker/" TargetMode="External"/><Relationship Id="rId14" Type="http://schemas.openxmlformats.org/officeDocument/2006/relationships/hyperlink" Target="http://contrast-finder.tanaguru.com/" TargetMode="External"/><Relationship Id="rId15" Type="http://schemas.openxmlformats.org/officeDocument/2006/relationships/hyperlink" Target="http://cerc.blackboard.com/accessibility" TargetMode="External"/><Relationship Id="rId16" Type="http://schemas.openxmlformats.org/officeDocument/2006/relationships/hyperlink" Target="https://www.w3.org/TR/WCAG20/" TargetMode="External"/><Relationship Id="rId17" Type="http://schemas.openxmlformats.org/officeDocument/2006/relationships/hyperlink" Target="NULL" TargetMode="External"/><Relationship Id="rId18" Type="http://schemas.openxmlformats.org/officeDocument/2006/relationships/hyperlink" Target="http://offers.schoolwires.com/website-accessibility-101?portalId=273815&amp;hsFormKey=141d5a56dfb7f04765141bf6f9e841bf&amp;submissionGuid=e805e10f-20fa-4535-8a98-b9f1d66ecede#module_142979832863442335" TargetMode="External"/><Relationship Id="rId19" Type="http://schemas.openxmlformats.org/officeDocument/2006/relationships/hyperlink" Target="http://home.edweb.net/webinar/experts-explain-web-accessibility/"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en-us.help.blackboard.com/Accessibility" TargetMode="External"/><Relationship Id="rId4" Type="http://schemas.openxmlformats.org/officeDocument/2006/relationships/hyperlink" Target="http://www.hemingwayapp.com/" TargetMode="External"/><Relationship Id="rId5" Type="http://schemas.openxmlformats.org/officeDocument/2006/relationships/hyperlink" Target="https://support.mozilla.org/en-US/kb/keyboard-shortcuts-perform-firefox-tasks-quickly" TargetMode="External"/><Relationship Id="rId6" Type="http://schemas.openxmlformats.org/officeDocument/2006/relationships/hyperlink" Target="https://support.google.com/chrome/answer/157179?hl=en" TargetMode="External"/><Relationship Id="rId7" Type="http://schemas.openxmlformats.org/officeDocument/2006/relationships/hyperlink" Target="https://support.google.com/docs/answer/179738?hl=en" TargetMode="External"/><Relationship Id="rId8" Type="http://schemas.openxmlformats.org/officeDocument/2006/relationships/hyperlink" Target="https://addons.mozilla.org/en-us/firefox/addon/web-developer/" TargetMode="External"/><Relationship Id="rId9" Type="http://schemas.openxmlformats.org/officeDocument/2006/relationships/hyperlink" Target="https://chrome.google.com/webstore/detail/web-developer/bfbameneiokkgbdmiekhjnmfkcnldhhm?hl=en-US" TargetMode="External"/><Relationship Id="rId10" Type="http://schemas.openxmlformats.org/officeDocument/2006/relationships/hyperlink" Target="http://wave.webaim.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s://sw00000004.schoolwires.net/accessibility/screenreader" TargetMode="External"/><Relationship Id="rId1" Type="http://schemas.microsoft.com/office/2007/relationships/media" Target="../media/media1.mp3"/><Relationship Id="rId2" Type="http://schemas.openxmlformats.org/officeDocument/2006/relationships/audio" Target="../media/media1.mp3"/></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0.png"/><Relationship Id="rId5" Type="http://schemas.openxmlformats.org/officeDocument/2006/relationships/hyperlink" Target="https://sw00000004.schoolwires.net/accessibility/screenreader" TargetMode="External"/><Relationship Id="rId1" Type="http://schemas.microsoft.com/office/2007/relationships/media" Target="../media/media2.mp3"/><Relationship Id="rId2" Type="http://schemas.openxmlformats.org/officeDocument/2006/relationships/audio" Target="../media/media2.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r"/>
            <a:r>
              <a:rPr lang="en-US" dirty="0"/>
              <a:t>Web Community Manager</a:t>
            </a:r>
            <a:r>
              <a:rPr lang="en-US" dirty="0">
                <a:solidFill>
                  <a:schemeClr val="tx1"/>
                </a:solidFill>
                <a:latin typeface="+mj-ea"/>
                <a:cs typeface="+mj-ea"/>
              </a:rPr>
              <a:t/>
            </a:r>
            <a:br>
              <a:rPr lang="en-US" dirty="0">
                <a:solidFill>
                  <a:schemeClr val="tx1"/>
                </a:solidFill>
                <a:latin typeface="+mj-ea"/>
                <a:cs typeface="+mj-ea"/>
              </a:rPr>
            </a:br>
            <a:r>
              <a:rPr lang="en-US" sz="2400" dirty="0"/>
              <a:t>Accessibility Online Training</a:t>
            </a:r>
            <a:r>
              <a:rPr lang="en-US" dirty="0">
                <a:solidFill>
                  <a:schemeClr val="tx1"/>
                </a:solidFill>
                <a:latin typeface="+mj-ea"/>
                <a:cs typeface="+mj-ea"/>
              </a:rPr>
              <a:t/>
            </a:r>
            <a:br>
              <a:rPr lang="en-US" dirty="0">
                <a:solidFill>
                  <a:schemeClr val="tx1"/>
                </a:solidFill>
                <a:latin typeface="+mj-ea"/>
                <a:cs typeface="+mj-ea"/>
              </a:rPr>
            </a:br>
            <a:r>
              <a:rPr lang="en-US" dirty="0">
                <a:solidFill>
                  <a:schemeClr val="tx1"/>
                </a:solidFill>
                <a:latin typeface="+mj-ea"/>
                <a:cs typeface="+mj-ea"/>
              </a:rPr>
              <a:t/>
            </a:r>
            <a:br>
              <a:rPr lang="en-US" dirty="0">
                <a:solidFill>
                  <a:schemeClr val="tx1"/>
                </a:solidFill>
                <a:latin typeface="+mj-ea"/>
                <a:cs typeface="+mj-ea"/>
              </a:rPr>
            </a:br>
            <a:r>
              <a:rPr lang="en-US" sz="2000" dirty="0">
                <a:latin typeface="+mn-lt"/>
              </a:rPr>
              <a:t>Today’s </a:t>
            </a:r>
            <a:r>
              <a:rPr lang="en-US" sz="2000" dirty="0" smtClean="0">
                <a:latin typeface="+mn-lt"/>
              </a:rPr>
              <a:t>Trainer: Kit Archie</a:t>
            </a:r>
            <a:endParaRPr lang="en-US" sz="2000" dirty="0">
              <a:latin typeface="+mn-lt"/>
            </a:endParaRPr>
          </a:p>
        </p:txBody>
      </p:sp>
      <p:pic>
        <p:nvPicPr>
          <p:cNvPr id="5" name="Picture 4" descr="https://upload.wikimedia.org/wikipedia/commons/a/a1/Blackboard_logo.png"/>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7513" y="6404161"/>
            <a:ext cx="2001240" cy="283509"/>
          </a:xfrm>
          <a:prstGeom prst="rect">
            <a:avLst/>
          </a:prstGeom>
          <a:noFill/>
          <a:ln>
            <a:noFill/>
          </a:ln>
        </p:spPr>
      </p:pic>
    </p:spTree>
    <p:extLst>
      <p:ext uri="{BB962C8B-B14F-4D97-AF65-F5344CB8AC3E}">
        <p14:creationId xmlns:p14="http://schemas.microsoft.com/office/powerpoint/2010/main" val="64675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B32DA-A6C3-4E93-BFE0-4CEBB728EB78}"/>
              </a:ext>
            </a:extLst>
          </p:cNvPr>
          <p:cNvSpPr>
            <a:spLocks noGrp="1"/>
          </p:cNvSpPr>
          <p:nvPr>
            <p:ph type="ctrTitle"/>
          </p:nvPr>
        </p:nvSpPr>
        <p:spPr/>
        <p:txBody>
          <a:bodyPr/>
          <a:lstStyle/>
          <a:p>
            <a:r>
              <a:rPr lang="en-US" dirty="0"/>
              <a:t>A Few Common Issues</a:t>
            </a:r>
          </a:p>
        </p:txBody>
      </p:sp>
      <p:sp>
        <p:nvSpPr>
          <p:cNvPr id="3" name="Text Placeholder 2">
            <a:extLst>
              <a:ext uri="{FF2B5EF4-FFF2-40B4-BE49-F238E27FC236}">
                <a16:creationId xmlns:a16="http://schemas.microsoft.com/office/drawing/2014/main" xmlns="" id="{383621DA-9C6F-4BE6-8A84-B91642A44D22}"/>
              </a:ext>
            </a:extLst>
          </p:cNvPr>
          <p:cNvSpPr>
            <a:spLocks noGrp="1"/>
          </p:cNvSpPr>
          <p:nvPr>
            <p:ph type="body" sz="quarter" idx="10"/>
          </p:nvPr>
        </p:nvSpPr>
        <p:spPr/>
        <p:txBody>
          <a:bodyPr/>
          <a:lstStyle/>
          <a:p>
            <a:r>
              <a:rPr lang="en-US" dirty="0"/>
              <a:t>Improper use of headers</a:t>
            </a:r>
          </a:p>
          <a:p>
            <a:r>
              <a:rPr lang="en-US" dirty="0"/>
              <a:t>Empty links or links without alternative text</a:t>
            </a:r>
          </a:p>
          <a:p>
            <a:r>
              <a:rPr lang="en-US" dirty="0"/>
              <a:t>Color contrast issues</a:t>
            </a:r>
          </a:p>
          <a:p>
            <a:r>
              <a:rPr lang="en-US" dirty="0"/>
              <a:t>Using tables incorrectly</a:t>
            </a:r>
          </a:p>
          <a:p>
            <a:r>
              <a:rPr lang="en-US" dirty="0"/>
              <a:t>Missing alternative text tags in images</a:t>
            </a:r>
          </a:p>
          <a:p>
            <a:r>
              <a:rPr lang="en-US" dirty="0"/>
              <a:t>Documents that are not built accessibly</a:t>
            </a:r>
          </a:p>
          <a:p>
            <a:r>
              <a:rPr lang="en-US" dirty="0"/>
              <a:t>Videos without captions</a:t>
            </a:r>
          </a:p>
          <a:p>
            <a:endParaRPr lang="en-US" dirty="0"/>
          </a:p>
        </p:txBody>
      </p:sp>
    </p:spTree>
    <p:extLst>
      <p:ext uri="{BB962C8B-B14F-4D97-AF65-F5344CB8AC3E}">
        <p14:creationId xmlns:p14="http://schemas.microsoft.com/office/powerpoint/2010/main" val="38950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5F2D8B-3F57-4438-93F3-1E991753CAF6}"/>
              </a:ext>
            </a:extLst>
          </p:cNvPr>
          <p:cNvSpPr>
            <a:spLocks noGrp="1"/>
          </p:cNvSpPr>
          <p:nvPr>
            <p:ph type="ctrTitle"/>
          </p:nvPr>
        </p:nvSpPr>
        <p:spPr/>
        <p:txBody>
          <a:bodyPr/>
          <a:lstStyle/>
          <a:p>
            <a:r>
              <a:rPr lang="en-US" dirty="0"/>
              <a:t>Guidelines for Accessible Web Content</a:t>
            </a:r>
          </a:p>
        </p:txBody>
      </p:sp>
      <p:sp>
        <p:nvSpPr>
          <p:cNvPr id="3" name="Text Placeholder 2">
            <a:extLst>
              <a:ext uri="{FF2B5EF4-FFF2-40B4-BE49-F238E27FC236}">
                <a16:creationId xmlns:a16="http://schemas.microsoft.com/office/drawing/2014/main" xmlns="" id="{720E6F50-6BF9-44D7-860B-DC74A4FE8D20}"/>
              </a:ext>
            </a:extLst>
          </p:cNvPr>
          <p:cNvSpPr>
            <a:spLocks noGrp="1"/>
          </p:cNvSpPr>
          <p:nvPr>
            <p:ph type="body" sz="quarter" idx="10"/>
          </p:nvPr>
        </p:nvSpPr>
        <p:spPr>
          <a:xfrm>
            <a:off x="311148" y="1351342"/>
            <a:ext cx="8520113" cy="4477958"/>
          </a:xfrm>
        </p:spPr>
        <p:txBody>
          <a:bodyPr numCol="2">
            <a:normAutofit/>
          </a:bodyPr>
          <a:lstStyle/>
          <a:p>
            <a:pPr marL="457200" indent="-457200">
              <a:buFont typeface="+mj-lt"/>
              <a:buAutoNum type="arabicPeriod"/>
            </a:pPr>
            <a:r>
              <a:rPr lang="en-US" dirty="0"/>
              <a:t>Write Plainly</a:t>
            </a:r>
          </a:p>
          <a:p>
            <a:pPr marL="457200" indent="-457200">
              <a:buFont typeface="+mj-lt"/>
              <a:buAutoNum type="arabicPeriod"/>
            </a:pPr>
            <a:r>
              <a:rPr lang="en-US" dirty="0"/>
              <a:t>Utilize a built in heading structure rather than creating your own headings with font styles.</a:t>
            </a:r>
          </a:p>
          <a:p>
            <a:pPr marL="457200" lvl="0" indent="-457200">
              <a:buFont typeface="+mj-lt"/>
              <a:buAutoNum type="arabicPeriod"/>
            </a:pPr>
            <a:r>
              <a:rPr lang="en-US" dirty="0"/>
              <a:t>Add alternative descriptions for images and links.</a:t>
            </a:r>
          </a:p>
          <a:p>
            <a:pPr marL="457200" lvl="0" indent="-457200">
              <a:buFont typeface="+mj-lt"/>
              <a:buAutoNum type="arabicPeriod"/>
            </a:pPr>
            <a:r>
              <a:rPr lang="en-US" dirty="0"/>
              <a:t>Only use tables for tabular data not display structure.</a:t>
            </a:r>
          </a:p>
          <a:p>
            <a:pPr marL="457200" lvl="0" indent="-457200">
              <a:buFont typeface="+mj-lt"/>
              <a:buAutoNum type="arabicPeriod"/>
            </a:pPr>
            <a:endParaRPr lang="en-US" dirty="0"/>
          </a:p>
          <a:p>
            <a:pPr marL="457200" lvl="0" indent="-457200">
              <a:buFont typeface="+mj-lt"/>
              <a:buAutoNum type="arabicPeriod"/>
            </a:pPr>
            <a:endParaRPr lang="en-US" dirty="0"/>
          </a:p>
          <a:p>
            <a:pPr marL="457200" lvl="0" indent="-457200">
              <a:buFont typeface="+mj-lt"/>
              <a:buAutoNum type="arabicPeriod"/>
            </a:pPr>
            <a:endParaRPr lang="en-US" dirty="0"/>
          </a:p>
          <a:p>
            <a:pPr marL="457200" lvl="0" indent="-457200">
              <a:buFont typeface="+mj-lt"/>
              <a:buAutoNum type="arabicPeriod"/>
            </a:pPr>
            <a:r>
              <a:rPr lang="en-US" dirty="0"/>
              <a:t>When creating lists, use the built in list formatting.</a:t>
            </a:r>
          </a:p>
          <a:p>
            <a:pPr marL="457200" lvl="0" indent="-457200">
              <a:buFont typeface="+mj-lt"/>
              <a:buAutoNum type="arabicPeriod"/>
            </a:pPr>
            <a:r>
              <a:rPr lang="en-US" dirty="0"/>
              <a:t>Make sure that any documents you upload, link or display on your website are accessible as well before adding them. </a:t>
            </a:r>
          </a:p>
          <a:p>
            <a:pPr marL="457200" lvl="0" indent="-457200">
              <a:buFont typeface="+mj-lt"/>
              <a:buAutoNum type="arabicPeriod"/>
            </a:pPr>
            <a:r>
              <a:rPr lang="en-US" dirty="0"/>
              <a:t>Make sure videos that you are embedding include some sort of captioning. </a:t>
            </a:r>
          </a:p>
          <a:p>
            <a:pPr lvl="1"/>
            <a:endParaRPr lang="en-US" dirty="0"/>
          </a:p>
          <a:p>
            <a:pPr marL="0" indent="0">
              <a:buNone/>
            </a:pPr>
            <a:endParaRPr lang="en-US" dirty="0"/>
          </a:p>
        </p:txBody>
      </p:sp>
    </p:spTree>
    <p:extLst>
      <p:ext uri="{BB962C8B-B14F-4D97-AF65-F5344CB8AC3E}">
        <p14:creationId xmlns:p14="http://schemas.microsoft.com/office/powerpoint/2010/main" val="342458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D80114-8BEC-409C-8543-EECEEFB8919A}"/>
              </a:ext>
            </a:extLst>
          </p:cNvPr>
          <p:cNvSpPr>
            <a:spLocks noGrp="1"/>
          </p:cNvSpPr>
          <p:nvPr>
            <p:ph type="title"/>
          </p:nvPr>
        </p:nvSpPr>
        <p:spPr/>
        <p:txBody>
          <a:bodyPr/>
          <a:lstStyle/>
          <a:p>
            <a:r>
              <a:rPr lang="en-US" dirty="0"/>
              <a:t>Activity: Build WCM Page with Accessibility in Mind</a:t>
            </a:r>
          </a:p>
        </p:txBody>
      </p:sp>
      <p:sp>
        <p:nvSpPr>
          <p:cNvPr id="3" name="Text Placeholder 2">
            <a:extLst>
              <a:ext uri="{FF2B5EF4-FFF2-40B4-BE49-F238E27FC236}">
                <a16:creationId xmlns:a16="http://schemas.microsoft.com/office/drawing/2014/main" xmlns="" id="{CDBED4AB-301D-4173-9DEA-031865FA8051}"/>
              </a:ext>
            </a:extLst>
          </p:cNvPr>
          <p:cNvSpPr>
            <a:spLocks noGrp="1"/>
          </p:cNvSpPr>
          <p:nvPr>
            <p:ph idx="1"/>
          </p:nvPr>
        </p:nvSpPr>
        <p:spPr>
          <a:xfrm>
            <a:off x="311151" y="1264920"/>
            <a:ext cx="8520234" cy="4958080"/>
          </a:xfrm>
        </p:spPr>
        <p:txBody>
          <a:bodyPr/>
          <a:lstStyle/>
          <a:p>
            <a:pPr marL="457200" indent="-457200">
              <a:buAutoNum type="arabicPeriod"/>
            </a:pPr>
            <a:r>
              <a:rPr lang="en-US" dirty="0">
                <a:solidFill>
                  <a:schemeClr val="bg1"/>
                </a:solidFill>
              </a:rPr>
              <a:t>Sign in to website</a:t>
            </a:r>
          </a:p>
          <a:p>
            <a:pPr marL="457200" indent="-457200">
              <a:buAutoNum type="arabicPeriod"/>
            </a:pPr>
            <a:r>
              <a:rPr lang="en-US" dirty="0">
                <a:solidFill>
                  <a:schemeClr val="bg1"/>
                </a:solidFill>
              </a:rPr>
              <a:t>Open Site Manager</a:t>
            </a:r>
          </a:p>
          <a:p>
            <a:pPr marL="457200" indent="-457200">
              <a:buAutoNum type="arabicPeriod"/>
            </a:pPr>
            <a:r>
              <a:rPr lang="en-US" dirty="0">
                <a:solidFill>
                  <a:schemeClr val="bg1"/>
                </a:solidFill>
              </a:rPr>
              <a:t>Navigate on back end of site to a Section Workspace</a:t>
            </a:r>
          </a:p>
          <a:p>
            <a:pPr marL="457200" indent="-457200">
              <a:buAutoNum type="arabicPeriod"/>
            </a:pPr>
            <a:r>
              <a:rPr lang="en-US" dirty="0">
                <a:solidFill>
                  <a:schemeClr val="bg1"/>
                </a:solidFill>
              </a:rPr>
              <a:t>Build a Blank Page named “Accessibility Practice” (Hit Save and Exit)</a:t>
            </a:r>
          </a:p>
          <a:p>
            <a:pPr marL="457200" indent="-457200">
              <a:buAutoNum type="arabicPeriod"/>
            </a:pPr>
            <a:r>
              <a:rPr lang="en-US" dirty="0">
                <a:solidFill>
                  <a:schemeClr val="bg1"/>
                </a:solidFill>
              </a:rPr>
              <a:t>Set Page Options to “Hide this page from website navigation”</a:t>
            </a:r>
          </a:p>
          <a:p>
            <a:pPr marL="457200" indent="-457200">
              <a:buAutoNum type="arabicPeriod"/>
            </a:pPr>
            <a:r>
              <a:rPr lang="en-US" dirty="0">
                <a:solidFill>
                  <a:schemeClr val="bg1"/>
                </a:solidFill>
              </a:rPr>
              <a:t>Click on page name to edit page.</a:t>
            </a:r>
          </a:p>
          <a:p>
            <a:pPr marL="457200" indent="-457200">
              <a:buAutoNum type="arabicPeriod"/>
            </a:pPr>
            <a:r>
              <a:rPr lang="en-US" dirty="0">
                <a:solidFill>
                  <a:schemeClr val="bg1"/>
                </a:solidFill>
              </a:rPr>
              <a:t>Add Apps to Page</a:t>
            </a:r>
          </a:p>
          <a:p>
            <a:pPr marL="695325" lvl="1" indent="-457200">
              <a:buFont typeface="+mj-lt"/>
              <a:buAutoNum type="alphaUcPeriod"/>
            </a:pPr>
            <a:r>
              <a:rPr lang="en-US" dirty="0">
                <a:solidFill>
                  <a:schemeClr val="bg1"/>
                </a:solidFill>
              </a:rPr>
              <a:t>Content App</a:t>
            </a:r>
          </a:p>
          <a:p>
            <a:pPr marL="695325" lvl="1" indent="-457200">
              <a:buAutoNum type="alphaUcPeriod"/>
            </a:pPr>
            <a:r>
              <a:rPr lang="en-US" dirty="0">
                <a:solidFill>
                  <a:schemeClr val="bg1"/>
                </a:solidFill>
              </a:rPr>
              <a:t>Shortcuts App</a:t>
            </a:r>
          </a:p>
          <a:p>
            <a:pPr marL="695325" lvl="1" indent="-457200">
              <a:buAutoNum type="alphaUcPeriod"/>
            </a:pPr>
            <a:r>
              <a:rPr lang="en-US" dirty="0">
                <a:solidFill>
                  <a:schemeClr val="bg1"/>
                </a:solidFill>
              </a:rPr>
              <a:t>Image App</a:t>
            </a:r>
          </a:p>
        </p:txBody>
      </p:sp>
      <p:pic>
        <p:nvPicPr>
          <p:cNvPr id="4" name="Picture 8" descr="C:\Users\mmertz\AppData\Local\Temp\SNAGHTML4963625c.PNG">
            <a:extLst>
              <a:ext uri="{FF2B5EF4-FFF2-40B4-BE49-F238E27FC236}">
                <a16:creationId xmlns:a16="http://schemas.microsoft.com/office/drawing/2014/main" xmlns="" id="{2FF46E7F-67E3-4190-AF25-61B661003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090" y="4036821"/>
            <a:ext cx="4432514" cy="263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70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559F512-47E7-40BA-B497-1E9BD848011B}"/>
              </a:ext>
            </a:extLst>
          </p:cNvPr>
          <p:cNvPicPr>
            <a:picLocks noChangeAspect="1"/>
          </p:cNvPicPr>
          <p:nvPr/>
        </p:nvPicPr>
        <p:blipFill>
          <a:blip r:embed="rId2"/>
          <a:stretch>
            <a:fillRect/>
          </a:stretch>
        </p:blipFill>
        <p:spPr>
          <a:xfrm>
            <a:off x="213080" y="2053421"/>
            <a:ext cx="6462320" cy="3894157"/>
          </a:xfrm>
          <a:prstGeom prst="rect">
            <a:avLst/>
          </a:prstGeom>
          <a:ln>
            <a:solidFill>
              <a:schemeClr val="bg1"/>
            </a:solidFill>
          </a:ln>
        </p:spPr>
      </p:pic>
      <p:sp>
        <p:nvSpPr>
          <p:cNvPr id="2" name="Title 1">
            <a:extLst>
              <a:ext uri="{FF2B5EF4-FFF2-40B4-BE49-F238E27FC236}">
                <a16:creationId xmlns:a16="http://schemas.microsoft.com/office/drawing/2014/main" xmlns="" id="{9D8A243F-8E71-42BD-B377-9AEA72DC35D2}"/>
              </a:ext>
            </a:extLst>
          </p:cNvPr>
          <p:cNvSpPr>
            <a:spLocks noGrp="1"/>
          </p:cNvSpPr>
          <p:nvPr>
            <p:ph type="title"/>
          </p:nvPr>
        </p:nvSpPr>
        <p:spPr/>
        <p:txBody>
          <a:bodyPr/>
          <a:lstStyle/>
          <a:p>
            <a:r>
              <a:rPr lang="en-US" dirty="0"/>
              <a:t>Activity: Content App: Paste as Plain Text</a:t>
            </a:r>
          </a:p>
        </p:txBody>
      </p:sp>
      <p:sp>
        <p:nvSpPr>
          <p:cNvPr id="3" name="Text Placeholder 2">
            <a:extLst>
              <a:ext uri="{FF2B5EF4-FFF2-40B4-BE49-F238E27FC236}">
                <a16:creationId xmlns:a16="http://schemas.microsoft.com/office/drawing/2014/main" xmlns="" id="{02FA116E-002A-4F70-B931-36B16E05F6B8}"/>
              </a:ext>
            </a:extLst>
          </p:cNvPr>
          <p:cNvSpPr>
            <a:spLocks noGrp="1"/>
          </p:cNvSpPr>
          <p:nvPr>
            <p:ph idx="1"/>
          </p:nvPr>
        </p:nvSpPr>
        <p:spPr>
          <a:xfrm>
            <a:off x="311151" y="1281853"/>
            <a:ext cx="8520234" cy="5291667"/>
          </a:xfrm>
        </p:spPr>
        <p:txBody>
          <a:bodyPr/>
          <a:lstStyle/>
          <a:p>
            <a:pPr marL="0" indent="0">
              <a:buNone/>
            </a:pPr>
            <a:r>
              <a:rPr lang="en-US" dirty="0">
                <a:solidFill>
                  <a:schemeClr val="bg1"/>
                </a:solidFill>
              </a:rPr>
              <a:t>Use the paste as plain text option to add text from the following website into your content app. </a:t>
            </a:r>
            <a:r>
              <a:rPr lang="en-US" u="sng" dirty="0">
                <a:hlinkClick r:id="rId3"/>
              </a:rPr>
              <a:t>https://sw00000004.schoolwires.net/accessibility/text</a:t>
            </a:r>
            <a:endParaRPr lang="en-US" u="sng" dirty="0"/>
          </a:p>
          <a:p>
            <a:pPr marL="0" indent="0">
              <a:buNone/>
            </a:pPr>
            <a:endParaRPr lang="en-US" u="sng" dirty="0"/>
          </a:p>
          <a:p>
            <a:pPr marL="457200" indent="-457200">
              <a:buFont typeface="+mj-lt"/>
              <a:buAutoNum type="arabicPeriod"/>
            </a:pPr>
            <a:endParaRPr lang="en-US" dirty="0"/>
          </a:p>
        </p:txBody>
      </p:sp>
      <p:grpSp>
        <p:nvGrpSpPr>
          <p:cNvPr id="6" name="Group 5">
            <a:extLst>
              <a:ext uri="{FF2B5EF4-FFF2-40B4-BE49-F238E27FC236}">
                <a16:creationId xmlns:a16="http://schemas.microsoft.com/office/drawing/2014/main" xmlns="" id="{05CB371C-A373-4602-8A82-EE67F4CC05D3}"/>
              </a:ext>
            </a:extLst>
          </p:cNvPr>
          <p:cNvGrpSpPr/>
          <p:nvPr/>
        </p:nvGrpSpPr>
        <p:grpSpPr>
          <a:xfrm>
            <a:off x="1657657" y="3636315"/>
            <a:ext cx="7022793" cy="2694953"/>
            <a:chOff x="888037" y="2865119"/>
            <a:chExt cx="7022793" cy="2694953"/>
          </a:xfrm>
        </p:grpSpPr>
        <p:pic>
          <p:nvPicPr>
            <p:cNvPr id="4" name="Picture 3">
              <a:extLst>
                <a:ext uri="{FF2B5EF4-FFF2-40B4-BE49-F238E27FC236}">
                  <a16:creationId xmlns:a16="http://schemas.microsoft.com/office/drawing/2014/main" xmlns="" id="{3BBA702D-93CA-421C-B228-73A1F422EE34}"/>
                </a:ext>
              </a:extLst>
            </p:cNvPr>
            <p:cNvPicPr>
              <a:picLocks noChangeAspect="1"/>
            </p:cNvPicPr>
            <p:nvPr/>
          </p:nvPicPr>
          <p:blipFill rotWithShape="1">
            <a:blip r:embed="rId4"/>
            <a:srcRect t="1371" r="56381" b="59549"/>
            <a:stretch/>
          </p:blipFill>
          <p:spPr>
            <a:xfrm>
              <a:off x="888037" y="2865119"/>
              <a:ext cx="7022793" cy="2694953"/>
            </a:xfrm>
            <a:prstGeom prst="rect">
              <a:avLst/>
            </a:prstGeom>
            <a:ln>
              <a:solidFill>
                <a:schemeClr val="bg1"/>
              </a:solidFill>
            </a:ln>
          </p:spPr>
        </p:pic>
        <p:sp>
          <p:nvSpPr>
            <p:cNvPr id="5" name="Rectangle 4">
              <a:extLst>
                <a:ext uri="{FF2B5EF4-FFF2-40B4-BE49-F238E27FC236}">
                  <a16:creationId xmlns:a16="http://schemas.microsoft.com/office/drawing/2014/main" xmlns="" id="{87258A7E-37F4-40BA-B617-21238704EB5F}"/>
                </a:ext>
              </a:extLst>
            </p:cNvPr>
            <p:cNvSpPr/>
            <p:nvPr/>
          </p:nvSpPr>
          <p:spPr>
            <a:xfrm>
              <a:off x="2392680" y="4270056"/>
              <a:ext cx="369094" cy="364331"/>
            </a:xfrm>
            <a:prstGeom prst="rect">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grpSp>
    </p:spTree>
    <p:extLst>
      <p:ext uri="{BB962C8B-B14F-4D97-AF65-F5344CB8AC3E}">
        <p14:creationId xmlns:p14="http://schemas.microsoft.com/office/powerpoint/2010/main" val="2589046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7BAA3F-88C0-43B7-8ECC-E82EEB9DB59B}"/>
              </a:ext>
            </a:extLst>
          </p:cNvPr>
          <p:cNvSpPr>
            <a:spLocks noGrp="1"/>
          </p:cNvSpPr>
          <p:nvPr>
            <p:ph type="ctrTitle"/>
          </p:nvPr>
        </p:nvSpPr>
        <p:spPr/>
        <p:txBody>
          <a:bodyPr/>
          <a:lstStyle/>
          <a:p>
            <a:r>
              <a:rPr lang="en-US" dirty="0"/>
              <a:t>Headings</a:t>
            </a:r>
          </a:p>
        </p:txBody>
      </p:sp>
      <p:sp>
        <p:nvSpPr>
          <p:cNvPr id="3" name="Text Placeholder 2">
            <a:extLst>
              <a:ext uri="{FF2B5EF4-FFF2-40B4-BE49-F238E27FC236}">
                <a16:creationId xmlns:a16="http://schemas.microsoft.com/office/drawing/2014/main" xmlns="" id="{461CD611-96E3-466C-8FCD-8B24D2107A8D}"/>
              </a:ext>
            </a:extLst>
          </p:cNvPr>
          <p:cNvSpPr>
            <a:spLocks noGrp="1"/>
          </p:cNvSpPr>
          <p:nvPr>
            <p:ph type="body" sz="quarter" idx="10"/>
          </p:nvPr>
        </p:nvSpPr>
        <p:spPr/>
        <p:txBody>
          <a:bodyPr/>
          <a:lstStyle/>
          <a:p>
            <a:pPr lvl="0"/>
            <a:r>
              <a:rPr lang="en-US" dirty="0"/>
              <a:t>Why use heading Structure?</a:t>
            </a:r>
          </a:p>
          <a:p>
            <a:pPr lvl="0"/>
            <a:r>
              <a:rPr lang="en-US" dirty="0"/>
              <a:t>Guidelines for Heading Structure: </a:t>
            </a:r>
          </a:p>
          <a:p>
            <a:pPr lvl="1"/>
            <a:r>
              <a:rPr lang="en-US" dirty="0"/>
              <a:t>Keep it logical and consistent </a:t>
            </a:r>
          </a:p>
          <a:p>
            <a:pPr lvl="1"/>
            <a:r>
              <a:rPr lang="en-US" dirty="0"/>
              <a:t>Use built-in heading styles</a:t>
            </a:r>
          </a:p>
          <a:p>
            <a:pPr lvl="2"/>
            <a:r>
              <a:rPr lang="en-US" dirty="0"/>
              <a:t>Don’t use bold, italic, underline, color or font size/style to emulate headings</a:t>
            </a:r>
          </a:p>
          <a:p>
            <a:pPr marL="0" indent="0">
              <a:buNone/>
            </a:pPr>
            <a:endParaRPr lang="en-US" dirty="0"/>
          </a:p>
        </p:txBody>
      </p:sp>
    </p:spTree>
    <p:extLst>
      <p:ext uri="{BB962C8B-B14F-4D97-AF65-F5344CB8AC3E}">
        <p14:creationId xmlns:p14="http://schemas.microsoft.com/office/powerpoint/2010/main" val="40861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BEAFD-1E85-4090-A2B3-9FA279B9FB5C}"/>
              </a:ext>
            </a:extLst>
          </p:cNvPr>
          <p:cNvSpPr>
            <a:spLocks noGrp="1"/>
          </p:cNvSpPr>
          <p:nvPr>
            <p:ph type="title"/>
          </p:nvPr>
        </p:nvSpPr>
        <p:spPr/>
        <p:txBody>
          <a:bodyPr/>
          <a:lstStyle/>
          <a:p>
            <a:r>
              <a:rPr lang="en-US" dirty="0"/>
              <a:t>Activity: Content App: Format text with headings</a:t>
            </a:r>
          </a:p>
        </p:txBody>
      </p:sp>
      <p:sp>
        <p:nvSpPr>
          <p:cNvPr id="3" name="Text Placeholder 2">
            <a:extLst>
              <a:ext uri="{FF2B5EF4-FFF2-40B4-BE49-F238E27FC236}">
                <a16:creationId xmlns:a16="http://schemas.microsoft.com/office/drawing/2014/main" xmlns="" id="{A3970D7F-34A4-47EE-ABCD-847AA488DC0D}"/>
              </a:ext>
            </a:extLst>
          </p:cNvPr>
          <p:cNvSpPr>
            <a:spLocks noGrp="1"/>
          </p:cNvSpPr>
          <p:nvPr>
            <p:ph idx="1"/>
          </p:nvPr>
        </p:nvSpPr>
        <p:spPr>
          <a:xfrm>
            <a:off x="400436" y="1325996"/>
            <a:ext cx="8223249" cy="2593467"/>
          </a:xfrm>
        </p:spPr>
        <p:txBody>
          <a:bodyPr>
            <a:normAutofit/>
          </a:bodyPr>
          <a:lstStyle/>
          <a:p>
            <a:pPr marL="0" indent="0">
              <a:buNone/>
            </a:pPr>
            <a:r>
              <a:rPr lang="en-US" dirty="0">
                <a:solidFill>
                  <a:schemeClr val="bg1"/>
                </a:solidFill>
              </a:rPr>
              <a:t>Use the F &amp; T buttons in the content app to format the text with logical headings. </a:t>
            </a:r>
          </a:p>
          <a:p>
            <a:pPr lvl="1"/>
            <a:r>
              <a:rPr lang="en-US" dirty="0">
                <a:solidFill>
                  <a:schemeClr val="bg1"/>
                </a:solidFill>
              </a:rPr>
              <a:t>F button text styles are styles built directly into your template (varies from site to site)</a:t>
            </a:r>
          </a:p>
          <a:p>
            <a:pPr lvl="1"/>
            <a:r>
              <a:rPr lang="en-US" dirty="0">
                <a:solidFill>
                  <a:schemeClr val="bg1"/>
                </a:solidFill>
              </a:rPr>
              <a:t>T button text styles are styles that are standard for everyone. 	</a:t>
            </a:r>
          </a:p>
          <a:p>
            <a:pPr lvl="1"/>
            <a:r>
              <a:rPr lang="en-US" dirty="0">
                <a:solidFill>
                  <a:schemeClr val="bg1"/>
                </a:solidFill>
              </a:rPr>
              <a:t>When formatting with these tools always check your page preview to see what they actually look like </a:t>
            </a:r>
          </a:p>
        </p:txBody>
      </p:sp>
      <p:pic>
        <p:nvPicPr>
          <p:cNvPr id="4" name="Picture 3">
            <a:extLst>
              <a:ext uri="{FF2B5EF4-FFF2-40B4-BE49-F238E27FC236}">
                <a16:creationId xmlns:a16="http://schemas.microsoft.com/office/drawing/2014/main" xmlns="" id="{B699056D-33B8-4A90-B138-C901EB94C343}"/>
              </a:ext>
            </a:extLst>
          </p:cNvPr>
          <p:cNvPicPr>
            <a:picLocks noChangeAspect="1"/>
          </p:cNvPicPr>
          <p:nvPr/>
        </p:nvPicPr>
        <p:blipFill>
          <a:blip r:embed="rId3"/>
          <a:stretch>
            <a:fillRect/>
          </a:stretch>
        </p:blipFill>
        <p:spPr>
          <a:xfrm>
            <a:off x="315911" y="4092478"/>
            <a:ext cx="8307774" cy="2581940"/>
          </a:xfrm>
          <a:prstGeom prst="rect">
            <a:avLst/>
          </a:prstGeom>
          <a:ln w="12700">
            <a:solidFill>
              <a:schemeClr val="bg1"/>
            </a:solidFill>
          </a:ln>
        </p:spPr>
      </p:pic>
      <p:sp>
        <p:nvSpPr>
          <p:cNvPr id="5" name="Rectangle 4">
            <a:extLst>
              <a:ext uri="{FF2B5EF4-FFF2-40B4-BE49-F238E27FC236}">
                <a16:creationId xmlns:a16="http://schemas.microsoft.com/office/drawing/2014/main" xmlns="" id="{E9279B0B-7C43-44CB-BF28-7A96BDE2328E}"/>
              </a:ext>
            </a:extLst>
          </p:cNvPr>
          <p:cNvSpPr/>
          <p:nvPr/>
        </p:nvSpPr>
        <p:spPr>
          <a:xfrm>
            <a:off x="1377382" y="4092478"/>
            <a:ext cx="369094" cy="280702"/>
          </a:xfrm>
          <a:prstGeom prst="rect">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 name="Rectangle 5">
            <a:extLst>
              <a:ext uri="{FF2B5EF4-FFF2-40B4-BE49-F238E27FC236}">
                <a16:creationId xmlns:a16="http://schemas.microsoft.com/office/drawing/2014/main" xmlns="" id="{75554E9E-1300-4E69-B0F5-95086812B692}"/>
              </a:ext>
            </a:extLst>
          </p:cNvPr>
          <p:cNvSpPr/>
          <p:nvPr/>
        </p:nvSpPr>
        <p:spPr>
          <a:xfrm>
            <a:off x="2116522" y="4084859"/>
            <a:ext cx="369094" cy="265460"/>
          </a:xfrm>
          <a:prstGeom prst="rect">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 name="Rectangle 6">
            <a:extLst>
              <a:ext uri="{FF2B5EF4-FFF2-40B4-BE49-F238E27FC236}">
                <a16:creationId xmlns:a16="http://schemas.microsoft.com/office/drawing/2014/main" xmlns="" id="{78E55395-66CE-442D-B8BE-3560C4DA8CFC}"/>
              </a:ext>
            </a:extLst>
          </p:cNvPr>
          <p:cNvSpPr/>
          <p:nvPr/>
        </p:nvSpPr>
        <p:spPr>
          <a:xfrm>
            <a:off x="424882" y="4662737"/>
            <a:ext cx="1074420" cy="144780"/>
          </a:xfrm>
          <a:prstGeom prst="rect">
            <a:avLst/>
          </a:prstGeom>
          <a:noFill/>
          <a:ln w="19050" cap="sq">
            <a:solidFill>
              <a:srgbClr val="92D05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8" name="Rectangle 7">
            <a:extLst>
              <a:ext uri="{FF2B5EF4-FFF2-40B4-BE49-F238E27FC236}">
                <a16:creationId xmlns:a16="http://schemas.microsoft.com/office/drawing/2014/main" xmlns="" id="{3E70CFAB-B99A-4677-8332-B7EBFF1DCD7A}"/>
              </a:ext>
            </a:extLst>
          </p:cNvPr>
          <p:cNvSpPr/>
          <p:nvPr/>
        </p:nvSpPr>
        <p:spPr>
          <a:xfrm>
            <a:off x="413452" y="4837150"/>
            <a:ext cx="605790" cy="167640"/>
          </a:xfrm>
          <a:prstGeom prst="rect">
            <a:avLst/>
          </a:prstGeom>
          <a:noFill/>
          <a:ln w="19050" cap="sq">
            <a:solidFill>
              <a:srgbClr val="00B0F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9" name="Rectangle 8">
            <a:extLst>
              <a:ext uri="{FF2B5EF4-FFF2-40B4-BE49-F238E27FC236}">
                <a16:creationId xmlns:a16="http://schemas.microsoft.com/office/drawing/2014/main" xmlns="" id="{65B5B4AA-0305-4776-BEB1-AC92061B2365}"/>
              </a:ext>
            </a:extLst>
          </p:cNvPr>
          <p:cNvSpPr/>
          <p:nvPr/>
        </p:nvSpPr>
        <p:spPr>
          <a:xfrm>
            <a:off x="405832" y="5486120"/>
            <a:ext cx="1009650" cy="167640"/>
          </a:xfrm>
          <a:prstGeom prst="rect">
            <a:avLst/>
          </a:prstGeom>
          <a:noFill/>
          <a:ln w="19050" cap="sq">
            <a:solidFill>
              <a:srgbClr val="00B0F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extBox 9">
            <a:extLst>
              <a:ext uri="{FF2B5EF4-FFF2-40B4-BE49-F238E27FC236}">
                <a16:creationId xmlns:a16="http://schemas.microsoft.com/office/drawing/2014/main" xmlns="" id="{4418C531-4ADD-417F-B6F8-F311396DD1A4}"/>
              </a:ext>
            </a:extLst>
          </p:cNvPr>
          <p:cNvSpPr txBox="1"/>
          <p:nvPr/>
        </p:nvSpPr>
        <p:spPr>
          <a:xfrm>
            <a:off x="1415482" y="4546195"/>
            <a:ext cx="556260" cy="167020"/>
          </a:xfrm>
          <a:prstGeom prst="rect">
            <a:avLst/>
          </a:prstGeom>
          <a:noFill/>
          <a:ln>
            <a:noFill/>
          </a:ln>
        </p:spPr>
        <p:txBody>
          <a:bodyPr wrap="square" lIns="137160" tIns="137160" rIns="137160" bIns="137160" rtlCol="0">
            <a:noAutofit/>
          </a:bodyPr>
          <a:lstStyle/>
          <a:p>
            <a:r>
              <a:rPr lang="en-US" sz="1400" b="1" dirty="0">
                <a:solidFill>
                  <a:srgbClr val="92D050"/>
                </a:solidFill>
              </a:rPr>
              <a:t>H1</a:t>
            </a:r>
          </a:p>
        </p:txBody>
      </p:sp>
      <p:sp>
        <p:nvSpPr>
          <p:cNvPr id="11" name="TextBox 10">
            <a:extLst>
              <a:ext uri="{FF2B5EF4-FFF2-40B4-BE49-F238E27FC236}">
                <a16:creationId xmlns:a16="http://schemas.microsoft.com/office/drawing/2014/main" xmlns="" id="{46CB4189-8CF9-4B63-8870-2A5697B5D296}"/>
              </a:ext>
            </a:extLst>
          </p:cNvPr>
          <p:cNvSpPr txBox="1"/>
          <p:nvPr/>
        </p:nvSpPr>
        <p:spPr>
          <a:xfrm>
            <a:off x="1377382" y="5330108"/>
            <a:ext cx="556260" cy="323652"/>
          </a:xfrm>
          <a:prstGeom prst="rect">
            <a:avLst/>
          </a:prstGeom>
          <a:noFill/>
          <a:ln>
            <a:noFill/>
          </a:ln>
        </p:spPr>
        <p:txBody>
          <a:bodyPr wrap="square" lIns="137160" tIns="137160" rIns="137160" bIns="137160" rtlCol="0">
            <a:noAutofit/>
          </a:bodyPr>
          <a:lstStyle/>
          <a:p>
            <a:r>
              <a:rPr lang="en-US" sz="1400" b="1" dirty="0">
                <a:solidFill>
                  <a:srgbClr val="00B0F0"/>
                </a:solidFill>
              </a:rPr>
              <a:t>H2</a:t>
            </a:r>
          </a:p>
          <a:p>
            <a:endParaRPr lang="en-US" sz="1400" b="1" dirty="0">
              <a:solidFill>
                <a:srgbClr val="00B0F0"/>
              </a:solidFill>
            </a:endParaRPr>
          </a:p>
        </p:txBody>
      </p:sp>
      <p:sp>
        <p:nvSpPr>
          <p:cNvPr id="14" name="TextBox 13">
            <a:extLst>
              <a:ext uri="{FF2B5EF4-FFF2-40B4-BE49-F238E27FC236}">
                <a16:creationId xmlns:a16="http://schemas.microsoft.com/office/drawing/2014/main" xmlns="" id="{8A50BCB7-6EF1-4776-9DF1-90EB2A2E537A}"/>
              </a:ext>
            </a:extLst>
          </p:cNvPr>
          <p:cNvSpPr txBox="1"/>
          <p:nvPr/>
        </p:nvSpPr>
        <p:spPr>
          <a:xfrm>
            <a:off x="922087" y="4675324"/>
            <a:ext cx="556260" cy="323652"/>
          </a:xfrm>
          <a:prstGeom prst="rect">
            <a:avLst/>
          </a:prstGeom>
          <a:noFill/>
          <a:ln>
            <a:noFill/>
          </a:ln>
        </p:spPr>
        <p:txBody>
          <a:bodyPr wrap="square" lIns="137160" tIns="137160" rIns="137160" bIns="137160" rtlCol="0">
            <a:noAutofit/>
          </a:bodyPr>
          <a:lstStyle/>
          <a:p>
            <a:r>
              <a:rPr lang="en-US" sz="1400" b="1" dirty="0">
                <a:solidFill>
                  <a:srgbClr val="00B0F0"/>
                </a:solidFill>
              </a:rPr>
              <a:t>H2</a:t>
            </a:r>
          </a:p>
          <a:p>
            <a:endParaRPr lang="en-US" sz="1400" b="1" dirty="0">
              <a:solidFill>
                <a:srgbClr val="00B0F0"/>
              </a:solidFill>
            </a:endParaRPr>
          </a:p>
        </p:txBody>
      </p:sp>
    </p:spTree>
    <p:extLst>
      <p:ext uri="{BB962C8B-B14F-4D97-AF65-F5344CB8AC3E}">
        <p14:creationId xmlns:p14="http://schemas.microsoft.com/office/powerpoint/2010/main" val="1536821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7DF1A7-7EFE-4A94-BFD5-E5D54DEC942D}"/>
              </a:ext>
            </a:extLst>
          </p:cNvPr>
          <p:cNvSpPr>
            <a:spLocks noGrp="1"/>
          </p:cNvSpPr>
          <p:nvPr>
            <p:ph type="ctrTitle"/>
          </p:nvPr>
        </p:nvSpPr>
        <p:spPr/>
        <p:txBody>
          <a:bodyPr/>
          <a:lstStyle/>
          <a:p>
            <a:r>
              <a:rPr lang="en-US" dirty="0"/>
              <a:t>Additional Text Formatting For Emphasis</a:t>
            </a:r>
          </a:p>
        </p:txBody>
      </p:sp>
      <p:sp>
        <p:nvSpPr>
          <p:cNvPr id="3" name="Text Placeholder 2">
            <a:extLst>
              <a:ext uri="{FF2B5EF4-FFF2-40B4-BE49-F238E27FC236}">
                <a16:creationId xmlns:a16="http://schemas.microsoft.com/office/drawing/2014/main" xmlns="" id="{B3C31CAD-4AF3-48B8-8A96-859F790354C2}"/>
              </a:ext>
            </a:extLst>
          </p:cNvPr>
          <p:cNvSpPr>
            <a:spLocks noGrp="1"/>
          </p:cNvSpPr>
          <p:nvPr>
            <p:ph type="body" sz="quarter" idx="10"/>
          </p:nvPr>
        </p:nvSpPr>
        <p:spPr>
          <a:xfrm>
            <a:off x="311149" y="1253371"/>
            <a:ext cx="8520113" cy="1685772"/>
          </a:xfrm>
        </p:spPr>
        <p:txBody>
          <a:bodyPr/>
          <a:lstStyle/>
          <a:p>
            <a:pPr lvl="0"/>
            <a:r>
              <a:rPr lang="en-US" sz="2800" dirty="0"/>
              <a:t>Emphasize text with punctuation rather than font styles </a:t>
            </a:r>
          </a:p>
          <a:p>
            <a:pPr lvl="0"/>
            <a:r>
              <a:rPr lang="en-US" sz="2800" dirty="0"/>
              <a:t>Adding lists is also a great way to emphasize text</a:t>
            </a:r>
          </a:p>
        </p:txBody>
      </p:sp>
    </p:spTree>
    <p:extLst>
      <p:ext uri="{BB962C8B-B14F-4D97-AF65-F5344CB8AC3E}">
        <p14:creationId xmlns:p14="http://schemas.microsoft.com/office/powerpoint/2010/main" val="174603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770D794-20A7-4E43-B94A-72E2A87FA1A2}"/>
              </a:ext>
            </a:extLst>
          </p:cNvPr>
          <p:cNvSpPr>
            <a:spLocks noGrp="1"/>
          </p:cNvSpPr>
          <p:nvPr>
            <p:ph type="title"/>
          </p:nvPr>
        </p:nvSpPr>
        <p:spPr/>
        <p:txBody>
          <a:bodyPr/>
          <a:lstStyle/>
          <a:p>
            <a:r>
              <a:rPr lang="en-US" dirty="0"/>
              <a:t>Activity: Content App: Other formatting options</a:t>
            </a:r>
          </a:p>
        </p:txBody>
      </p:sp>
      <p:sp>
        <p:nvSpPr>
          <p:cNvPr id="5" name="Content Placeholder 4">
            <a:extLst>
              <a:ext uri="{FF2B5EF4-FFF2-40B4-BE49-F238E27FC236}">
                <a16:creationId xmlns:a16="http://schemas.microsoft.com/office/drawing/2014/main" xmlns="" id="{BBDF8316-DC61-4FFC-B8A6-D8173B733168}"/>
              </a:ext>
            </a:extLst>
          </p:cNvPr>
          <p:cNvSpPr>
            <a:spLocks noGrp="1"/>
          </p:cNvSpPr>
          <p:nvPr>
            <p:ph idx="1"/>
          </p:nvPr>
        </p:nvSpPr>
        <p:spPr>
          <a:xfrm>
            <a:off x="311151" y="1303020"/>
            <a:ext cx="8520234" cy="4919980"/>
          </a:xfrm>
        </p:spPr>
        <p:txBody>
          <a:bodyPr/>
          <a:lstStyle/>
          <a:p>
            <a:pPr marL="0" indent="0">
              <a:buNone/>
            </a:pPr>
            <a:r>
              <a:rPr lang="en-US" dirty="0">
                <a:solidFill>
                  <a:schemeClr val="bg1"/>
                </a:solidFill>
              </a:rPr>
              <a:t>Use punctuation, and the automatic bulleted and numbered list formatting to add additional emphasis to the text in your content app. </a:t>
            </a:r>
          </a:p>
        </p:txBody>
      </p:sp>
      <p:pic>
        <p:nvPicPr>
          <p:cNvPr id="6" name="Picture 5">
            <a:extLst>
              <a:ext uri="{FF2B5EF4-FFF2-40B4-BE49-F238E27FC236}">
                <a16:creationId xmlns:a16="http://schemas.microsoft.com/office/drawing/2014/main" xmlns="" id="{3393CEC2-EAAA-4498-B4D7-95D35D089C1D}"/>
              </a:ext>
            </a:extLst>
          </p:cNvPr>
          <p:cNvPicPr>
            <a:picLocks noChangeAspect="1"/>
          </p:cNvPicPr>
          <p:nvPr/>
        </p:nvPicPr>
        <p:blipFill>
          <a:blip r:embed="rId2"/>
          <a:stretch>
            <a:fillRect/>
          </a:stretch>
        </p:blipFill>
        <p:spPr>
          <a:xfrm>
            <a:off x="311151" y="2116878"/>
            <a:ext cx="8651582" cy="3087582"/>
          </a:xfrm>
          <a:prstGeom prst="rect">
            <a:avLst/>
          </a:prstGeom>
          <a:ln w="12700">
            <a:solidFill>
              <a:schemeClr val="bg1"/>
            </a:solidFill>
          </a:ln>
        </p:spPr>
      </p:pic>
      <p:sp>
        <p:nvSpPr>
          <p:cNvPr id="7" name="Rectangle 6">
            <a:extLst>
              <a:ext uri="{FF2B5EF4-FFF2-40B4-BE49-F238E27FC236}">
                <a16:creationId xmlns:a16="http://schemas.microsoft.com/office/drawing/2014/main" xmlns="" id="{63F97FAB-27E1-4596-AC5A-22C803B4ECD3}"/>
              </a:ext>
            </a:extLst>
          </p:cNvPr>
          <p:cNvSpPr/>
          <p:nvPr/>
        </p:nvSpPr>
        <p:spPr>
          <a:xfrm>
            <a:off x="3968182" y="2370359"/>
            <a:ext cx="870518" cy="327122"/>
          </a:xfrm>
          <a:prstGeom prst="rect">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123386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23E19F-D0D3-47BB-A64C-33B9FCC1A3AB}"/>
              </a:ext>
            </a:extLst>
          </p:cNvPr>
          <p:cNvSpPr>
            <a:spLocks noGrp="1"/>
          </p:cNvSpPr>
          <p:nvPr>
            <p:ph type="ctrTitle"/>
          </p:nvPr>
        </p:nvSpPr>
        <p:spPr/>
        <p:txBody>
          <a:bodyPr/>
          <a:lstStyle/>
          <a:p>
            <a:r>
              <a:rPr lang="en-US" dirty="0"/>
              <a:t>Links</a:t>
            </a:r>
          </a:p>
        </p:txBody>
      </p:sp>
      <p:sp>
        <p:nvSpPr>
          <p:cNvPr id="3" name="Text Placeholder 2">
            <a:extLst>
              <a:ext uri="{FF2B5EF4-FFF2-40B4-BE49-F238E27FC236}">
                <a16:creationId xmlns:a16="http://schemas.microsoft.com/office/drawing/2014/main" xmlns="" id="{E5860B58-5D12-4179-87A1-3DA3AA73C796}"/>
              </a:ext>
            </a:extLst>
          </p:cNvPr>
          <p:cNvSpPr>
            <a:spLocks noGrp="1"/>
          </p:cNvSpPr>
          <p:nvPr>
            <p:ph type="body" sz="quarter" idx="10"/>
          </p:nvPr>
        </p:nvSpPr>
        <p:spPr/>
        <p:txBody>
          <a:bodyPr/>
          <a:lstStyle/>
          <a:p>
            <a:r>
              <a:rPr lang="en-US" dirty="0"/>
              <a:t>Links should be marked up as actual links (do not just list a URL out in plain text)</a:t>
            </a:r>
          </a:p>
          <a:p>
            <a:r>
              <a:rPr lang="en-US" dirty="0"/>
              <a:t>Making the clickable text on links longer makes them easier to access by people who may have motility issues. </a:t>
            </a:r>
          </a:p>
          <a:p>
            <a:r>
              <a:rPr lang="en-US" dirty="0"/>
              <a:t>The link should have alt text that describes:</a:t>
            </a:r>
          </a:p>
          <a:p>
            <a:pPr lvl="1"/>
            <a:r>
              <a:rPr lang="en-US" dirty="0"/>
              <a:t> the target (opens in a new window or not)</a:t>
            </a:r>
          </a:p>
          <a:p>
            <a:pPr lvl="1"/>
            <a:r>
              <a:rPr lang="en-US" dirty="0"/>
              <a:t>Context about the link (what it is beyond the URL and name)</a:t>
            </a:r>
          </a:p>
          <a:p>
            <a:pPr marL="225425" lvl="1" indent="0">
              <a:buNone/>
            </a:pPr>
            <a:endParaRPr lang="en-US" dirty="0"/>
          </a:p>
        </p:txBody>
      </p:sp>
    </p:spTree>
    <p:extLst>
      <p:ext uri="{BB962C8B-B14F-4D97-AF65-F5344CB8AC3E}">
        <p14:creationId xmlns:p14="http://schemas.microsoft.com/office/powerpoint/2010/main" val="26324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8B52E-F1E7-469F-AFE5-543B2BDB30A1}"/>
              </a:ext>
            </a:extLst>
          </p:cNvPr>
          <p:cNvSpPr>
            <a:spLocks noGrp="1"/>
          </p:cNvSpPr>
          <p:nvPr>
            <p:ph type="title"/>
          </p:nvPr>
        </p:nvSpPr>
        <p:spPr/>
        <p:txBody>
          <a:bodyPr/>
          <a:lstStyle/>
          <a:p>
            <a:r>
              <a:rPr lang="en-US" dirty="0"/>
              <a:t>Activity: Content App: Adding links</a:t>
            </a:r>
          </a:p>
        </p:txBody>
      </p:sp>
      <p:sp>
        <p:nvSpPr>
          <p:cNvPr id="4" name="Content Placeholder 3">
            <a:extLst>
              <a:ext uri="{FF2B5EF4-FFF2-40B4-BE49-F238E27FC236}">
                <a16:creationId xmlns:a16="http://schemas.microsoft.com/office/drawing/2014/main" xmlns="" id="{AC8EDF29-ADB0-4FA9-A8CC-23E952E9077F}"/>
              </a:ext>
            </a:extLst>
          </p:cNvPr>
          <p:cNvSpPr>
            <a:spLocks noGrp="1"/>
          </p:cNvSpPr>
          <p:nvPr>
            <p:ph idx="1"/>
          </p:nvPr>
        </p:nvSpPr>
        <p:spPr>
          <a:xfrm>
            <a:off x="311151" y="1310640"/>
            <a:ext cx="4832349" cy="4912360"/>
          </a:xfrm>
        </p:spPr>
        <p:txBody>
          <a:bodyPr>
            <a:normAutofit fontScale="85000" lnSpcReduction="20000"/>
          </a:bodyPr>
          <a:lstStyle/>
          <a:p>
            <a:pPr marL="457200" indent="-457200">
              <a:buFont typeface="+mj-lt"/>
              <a:buAutoNum type="arabicPeriod"/>
            </a:pPr>
            <a:r>
              <a:rPr lang="en-US" dirty="0">
                <a:solidFill>
                  <a:schemeClr val="bg1"/>
                </a:solidFill>
              </a:rPr>
              <a:t>Copy the link in the second paragraph of the text without the parenthesis </a:t>
            </a:r>
            <a:r>
              <a:rPr lang="en-US" dirty="0">
                <a:solidFill>
                  <a:schemeClr val="bg1"/>
                </a:solidFill>
                <a:hlinkClick r:id="rId2"/>
              </a:rPr>
              <a:t>https://en.wikipedia.org/wiki/Nucleic_acid</a:t>
            </a:r>
            <a:r>
              <a:rPr lang="en-US" dirty="0">
                <a:solidFill>
                  <a:schemeClr val="bg1"/>
                </a:solidFill>
              </a:rPr>
              <a:t> </a:t>
            </a:r>
          </a:p>
          <a:p>
            <a:pPr marL="457200" indent="-457200">
              <a:buFont typeface="+mj-lt"/>
              <a:buAutoNum type="arabicPeriod"/>
            </a:pPr>
            <a:r>
              <a:rPr lang="en-US" dirty="0">
                <a:solidFill>
                  <a:schemeClr val="bg1"/>
                </a:solidFill>
              </a:rPr>
              <a:t>Highlight the link in the text again.</a:t>
            </a:r>
          </a:p>
          <a:p>
            <a:pPr marL="457200" indent="-457200">
              <a:buFont typeface="+mj-lt"/>
              <a:buAutoNum type="arabicPeriod"/>
            </a:pPr>
            <a:r>
              <a:rPr lang="en-US" dirty="0">
                <a:solidFill>
                  <a:schemeClr val="bg1"/>
                </a:solidFill>
              </a:rPr>
              <a:t>Hit the Insert Link Button.</a:t>
            </a:r>
          </a:p>
          <a:p>
            <a:pPr marL="457200" indent="-457200">
              <a:buFont typeface="+mj-lt"/>
              <a:buAutoNum type="arabicPeriod"/>
            </a:pPr>
            <a:r>
              <a:rPr lang="en-US" dirty="0">
                <a:solidFill>
                  <a:schemeClr val="bg1"/>
                </a:solidFill>
              </a:rPr>
              <a:t>Choose the option for a “Web Address Link” </a:t>
            </a:r>
          </a:p>
          <a:p>
            <a:pPr marL="457200" indent="-457200">
              <a:buFont typeface="+mj-lt"/>
              <a:buAutoNum type="arabicPeriod"/>
            </a:pPr>
            <a:r>
              <a:rPr lang="en-US" dirty="0">
                <a:solidFill>
                  <a:schemeClr val="bg1"/>
                </a:solidFill>
              </a:rPr>
              <a:t>Paste copied URL in the Web Address Field.</a:t>
            </a:r>
          </a:p>
          <a:p>
            <a:pPr marL="457200" indent="-457200">
              <a:buFont typeface="+mj-lt"/>
              <a:buAutoNum type="arabicPeriod"/>
            </a:pPr>
            <a:r>
              <a:rPr lang="en-US" dirty="0">
                <a:solidFill>
                  <a:schemeClr val="bg1"/>
                </a:solidFill>
              </a:rPr>
              <a:t>Double check that your “Text to Display” is correct</a:t>
            </a:r>
          </a:p>
          <a:p>
            <a:pPr marL="457200" indent="-457200">
              <a:buFont typeface="+mj-lt"/>
              <a:buAutoNum type="arabicPeriod"/>
            </a:pPr>
            <a:r>
              <a:rPr lang="en-US" dirty="0">
                <a:solidFill>
                  <a:schemeClr val="bg1"/>
                </a:solidFill>
              </a:rPr>
              <a:t>Choose a target for your link (open in a new window or the same window)</a:t>
            </a:r>
          </a:p>
          <a:p>
            <a:pPr marL="457200" indent="-457200">
              <a:buFont typeface="+mj-lt"/>
              <a:buAutoNum type="arabicPeriod"/>
            </a:pPr>
            <a:r>
              <a:rPr lang="en-US" dirty="0">
                <a:solidFill>
                  <a:schemeClr val="bg1"/>
                </a:solidFill>
              </a:rPr>
              <a:t>Hit the “Insert Link” button</a:t>
            </a:r>
          </a:p>
          <a:p>
            <a:pPr marL="457200" indent="-457200">
              <a:buFont typeface="+mj-lt"/>
              <a:buAutoNum type="arabicPeriod"/>
            </a:pPr>
            <a:r>
              <a:rPr lang="en-US" dirty="0">
                <a:solidFill>
                  <a:schemeClr val="bg1"/>
                </a:solidFill>
              </a:rPr>
              <a:t>After inserting link right click on it and choose the link option from the menu.</a:t>
            </a:r>
          </a:p>
          <a:p>
            <a:pPr marL="457200" indent="-457200">
              <a:buFont typeface="+mj-lt"/>
              <a:buAutoNum type="arabicPeriod"/>
            </a:pPr>
            <a:r>
              <a:rPr lang="en-US" dirty="0">
                <a:solidFill>
                  <a:schemeClr val="bg1"/>
                </a:solidFill>
              </a:rPr>
              <a:t>Add the alternative text describing your link to the “Title” field. (include context for the link and the target in the alt text). </a:t>
            </a:r>
          </a:p>
        </p:txBody>
      </p:sp>
      <p:pic>
        <p:nvPicPr>
          <p:cNvPr id="6" name="Picture 5">
            <a:extLst>
              <a:ext uri="{FF2B5EF4-FFF2-40B4-BE49-F238E27FC236}">
                <a16:creationId xmlns:a16="http://schemas.microsoft.com/office/drawing/2014/main" xmlns="" id="{CC4AAE83-51E7-4C70-9D2C-844A1FE345FA}"/>
              </a:ext>
            </a:extLst>
          </p:cNvPr>
          <p:cNvPicPr>
            <a:picLocks noChangeAspect="1"/>
          </p:cNvPicPr>
          <p:nvPr/>
        </p:nvPicPr>
        <p:blipFill>
          <a:blip r:embed="rId3"/>
          <a:stretch>
            <a:fillRect/>
          </a:stretch>
        </p:blipFill>
        <p:spPr>
          <a:xfrm>
            <a:off x="5506403" y="1310640"/>
            <a:ext cx="3302583" cy="1897380"/>
          </a:xfrm>
          <a:prstGeom prst="rect">
            <a:avLst/>
          </a:prstGeom>
          <a:ln w="12700">
            <a:solidFill>
              <a:schemeClr val="bg1"/>
            </a:solidFill>
          </a:ln>
        </p:spPr>
      </p:pic>
      <p:sp>
        <p:nvSpPr>
          <p:cNvPr id="7" name="Rectangle 6">
            <a:extLst>
              <a:ext uri="{FF2B5EF4-FFF2-40B4-BE49-F238E27FC236}">
                <a16:creationId xmlns:a16="http://schemas.microsoft.com/office/drawing/2014/main" xmlns="" id="{F068BBCF-2A41-420E-AA46-F28D31E168A4}"/>
              </a:ext>
            </a:extLst>
          </p:cNvPr>
          <p:cNvSpPr/>
          <p:nvPr/>
        </p:nvSpPr>
        <p:spPr>
          <a:xfrm>
            <a:off x="6667499" y="1551861"/>
            <a:ext cx="224727" cy="205740"/>
          </a:xfrm>
          <a:prstGeom prst="rect">
            <a:avLst/>
          </a:prstGeom>
          <a:noFill/>
          <a:ln w="19050" cap="sq">
            <a:solidFill>
              <a:schemeClr val="accent4">
                <a:lumMod val="75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8" name="Picture 7">
            <a:extLst>
              <a:ext uri="{FF2B5EF4-FFF2-40B4-BE49-F238E27FC236}">
                <a16:creationId xmlns:a16="http://schemas.microsoft.com/office/drawing/2014/main" xmlns="" id="{6FB1583F-FB89-4B7C-BD3C-755C83EE9297}"/>
              </a:ext>
            </a:extLst>
          </p:cNvPr>
          <p:cNvPicPr>
            <a:picLocks noChangeAspect="1"/>
          </p:cNvPicPr>
          <p:nvPr/>
        </p:nvPicPr>
        <p:blipFill>
          <a:blip r:embed="rId4"/>
          <a:stretch>
            <a:fillRect/>
          </a:stretch>
        </p:blipFill>
        <p:spPr>
          <a:xfrm>
            <a:off x="5507361" y="3303351"/>
            <a:ext cx="3301625" cy="1856767"/>
          </a:xfrm>
          <a:prstGeom prst="rect">
            <a:avLst/>
          </a:prstGeom>
          <a:ln w="12700">
            <a:solidFill>
              <a:schemeClr val="bg1"/>
            </a:solidFill>
          </a:ln>
        </p:spPr>
      </p:pic>
      <p:sp>
        <p:nvSpPr>
          <p:cNvPr id="10" name="Rectangle 9">
            <a:extLst>
              <a:ext uri="{FF2B5EF4-FFF2-40B4-BE49-F238E27FC236}">
                <a16:creationId xmlns:a16="http://schemas.microsoft.com/office/drawing/2014/main" xmlns="" id="{CFACC38C-05EC-45A9-8148-84FF6894C933}"/>
              </a:ext>
            </a:extLst>
          </p:cNvPr>
          <p:cNvSpPr/>
          <p:nvPr/>
        </p:nvSpPr>
        <p:spPr>
          <a:xfrm>
            <a:off x="5507361" y="4323080"/>
            <a:ext cx="1633537" cy="325120"/>
          </a:xfrm>
          <a:prstGeom prst="rect">
            <a:avLst/>
          </a:prstGeom>
          <a:noFill/>
          <a:ln w="19050" cap="sq">
            <a:solidFill>
              <a:schemeClr val="accent4">
                <a:lumMod val="75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1" name="Rectangle 10">
            <a:extLst>
              <a:ext uri="{FF2B5EF4-FFF2-40B4-BE49-F238E27FC236}">
                <a16:creationId xmlns:a16="http://schemas.microsoft.com/office/drawing/2014/main" xmlns="" id="{07ED69A4-CDF6-4129-9BFD-E3B4D6A22525}"/>
              </a:ext>
            </a:extLst>
          </p:cNvPr>
          <p:cNvSpPr/>
          <p:nvPr/>
        </p:nvSpPr>
        <p:spPr>
          <a:xfrm>
            <a:off x="7574280" y="3777574"/>
            <a:ext cx="1181100" cy="1297346"/>
          </a:xfrm>
          <a:prstGeom prst="rect">
            <a:avLst/>
          </a:prstGeom>
          <a:noFill/>
          <a:ln w="19050" cap="sq">
            <a:solidFill>
              <a:srgbClr val="92D05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12" name="Picture 11">
            <a:extLst>
              <a:ext uri="{FF2B5EF4-FFF2-40B4-BE49-F238E27FC236}">
                <a16:creationId xmlns:a16="http://schemas.microsoft.com/office/drawing/2014/main" xmlns="" id="{CA46209B-668B-4626-970D-365E55BD345D}"/>
              </a:ext>
            </a:extLst>
          </p:cNvPr>
          <p:cNvPicPr>
            <a:picLocks noChangeAspect="1"/>
          </p:cNvPicPr>
          <p:nvPr/>
        </p:nvPicPr>
        <p:blipFill rotWithShape="1">
          <a:blip r:embed="rId5"/>
          <a:srcRect l="15515"/>
          <a:stretch/>
        </p:blipFill>
        <p:spPr>
          <a:xfrm>
            <a:off x="5507361" y="5224807"/>
            <a:ext cx="1882821" cy="1043764"/>
          </a:xfrm>
          <a:prstGeom prst="rect">
            <a:avLst/>
          </a:prstGeom>
          <a:noFill/>
          <a:ln w="12700">
            <a:solidFill>
              <a:schemeClr val="bg1"/>
            </a:solidFill>
          </a:ln>
        </p:spPr>
      </p:pic>
      <p:sp>
        <p:nvSpPr>
          <p:cNvPr id="18" name="Rectangle 17">
            <a:extLst>
              <a:ext uri="{FF2B5EF4-FFF2-40B4-BE49-F238E27FC236}">
                <a16:creationId xmlns:a16="http://schemas.microsoft.com/office/drawing/2014/main" xmlns="" id="{4DFD20F5-7D55-49C1-A18D-62B2E0185CFC}"/>
              </a:ext>
            </a:extLst>
          </p:cNvPr>
          <p:cNvSpPr/>
          <p:nvPr/>
        </p:nvSpPr>
        <p:spPr>
          <a:xfrm>
            <a:off x="6156960" y="5420331"/>
            <a:ext cx="1165860" cy="332769"/>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13" name="Picture 12">
            <a:extLst>
              <a:ext uri="{FF2B5EF4-FFF2-40B4-BE49-F238E27FC236}">
                <a16:creationId xmlns:a16="http://schemas.microsoft.com/office/drawing/2014/main" xmlns="" id="{ED1334C3-2EA7-4625-B317-04E3A9ECE7CA}"/>
              </a:ext>
            </a:extLst>
          </p:cNvPr>
          <p:cNvPicPr>
            <a:picLocks noChangeAspect="1"/>
          </p:cNvPicPr>
          <p:nvPr/>
        </p:nvPicPr>
        <p:blipFill>
          <a:blip r:embed="rId6"/>
          <a:stretch>
            <a:fillRect/>
          </a:stretch>
        </p:blipFill>
        <p:spPr>
          <a:xfrm>
            <a:off x="6736017" y="5485020"/>
            <a:ext cx="2096833" cy="1234426"/>
          </a:xfrm>
          <a:prstGeom prst="rect">
            <a:avLst/>
          </a:prstGeom>
          <a:ln w="12700">
            <a:solidFill>
              <a:schemeClr val="bg1"/>
            </a:solidFill>
          </a:ln>
        </p:spPr>
      </p:pic>
      <p:sp>
        <p:nvSpPr>
          <p:cNvPr id="19" name="Rectangle 18">
            <a:extLst>
              <a:ext uri="{FF2B5EF4-FFF2-40B4-BE49-F238E27FC236}">
                <a16:creationId xmlns:a16="http://schemas.microsoft.com/office/drawing/2014/main" xmlns="" id="{6EFD706C-C6BF-4FC0-9F31-B36E17ADAA58}"/>
              </a:ext>
            </a:extLst>
          </p:cNvPr>
          <p:cNvSpPr/>
          <p:nvPr/>
        </p:nvSpPr>
        <p:spPr>
          <a:xfrm>
            <a:off x="6812280" y="6094648"/>
            <a:ext cx="1962155" cy="173923"/>
          </a:xfrm>
          <a:prstGeom prst="rect">
            <a:avLst/>
          </a:prstGeom>
          <a:noFill/>
          <a:ln w="19050" cap="sq">
            <a:solidFill>
              <a:schemeClr val="accent4">
                <a:lumMod val="75000"/>
              </a:schemeClr>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11796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4F47B-0859-4134-82EF-A33663CB88E2}"/>
              </a:ext>
            </a:extLst>
          </p:cNvPr>
          <p:cNvSpPr>
            <a:spLocks noGrp="1"/>
          </p:cNvSpPr>
          <p:nvPr>
            <p:ph type="ctrTitle"/>
          </p:nvPr>
        </p:nvSpPr>
        <p:spPr/>
        <p:txBody>
          <a:bodyPr/>
          <a:lstStyle/>
          <a:p>
            <a:r>
              <a:rPr lang="en-US" dirty="0"/>
              <a:t>Disclaimer</a:t>
            </a:r>
          </a:p>
        </p:txBody>
      </p:sp>
      <p:sp>
        <p:nvSpPr>
          <p:cNvPr id="3" name="Content Placeholder 2">
            <a:extLst>
              <a:ext uri="{FF2B5EF4-FFF2-40B4-BE49-F238E27FC236}">
                <a16:creationId xmlns:a16="http://schemas.microsoft.com/office/drawing/2014/main" xmlns="" id="{3C13A535-3644-48FE-BD19-D82A9ED3A41D}"/>
              </a:ext>
            </a:extLst>
          </p:cNvPr>
          <p:cNvSpPr>
            <a:spLocks noGrp="1"/>
          </p:cNvSpPr>
          <p:nvPr>
            <p:ph type="body" sz="quarter" idx="10"/>
          </p:nvPr>
        </p:nvSpPr>
        <p:spPr/>
        <p:txBody>
          <a:bodyPr/>
          <a:lstStyle/>
          <a:p>
            <a:pPr marL="0" indent="0">
              <a:buNone/>
            </a:pPr>
            <a:endParaRPr lang="en-US" dirty="0"/>
          </a:p>
          <a:p>
            <a:pPr marL="0" indent="0">
              <a:buNone/>
            </a:pPr>
            <a:r>
              <a:rPr lang="en-US" dirty="0"/>
              <a:t>The information in this presentation was prepared for informational purposes only. The information contained herein is not intended to constitute legal advice and you should consult with your own attorney when developing your online accessibility program and policy. Blackboard assumes no liability in connection to this presentation and any information contained herein. </a:t>
            </a:r>
          </a:p>
        </p:txBody>
      </p:sp>
    </p:spTree>
    <p:extLst>
      <p:ext uri="{BB962C8B-B14F-4D97-AF65-F5344CB8AC3E}">
        <p14:creationId xmlns:p14="http://schemas.microsoft.com/office/powerpoint/2010/main" val="8661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5E2B7-F3C8-4E6E-A689-14673130E4D8}"/>
              </a:ext>
            </a:extLst>
          </p:cNvPr>
          <p:cNvSpPr>
            <a:spLocks noGrp="1"/>
          </p:cNvSpPr>
          <p:nvPr>
            <p:ph type="ctrTitle"/>
          </p:nvPr>
        </p:nvSpPr>
        <p:spPr/>
        <p:txBody>
          <a:bodyPr/>
          <a:lstStyle/>
          <a:p>
            <a:r>
              <a:rPr lang="en-US" dirty="0"/>
              <a:t>Inserting Accessible Files</a:t>
            </a:r>
          </a:p>
        </p:txBody>
      </p:sp>
      <p:sp>
        <p:nvSpPr>
          <p:cNvPr id="3" name="Text Placeholder 2">
            <a:extLst>
              <a:ext uri="{FF2B5EF4-FFF2-40B4-BE49-F238E27FC236}">
                <a16:creationId xmlns:a16="http://schemas.microsoft.com/office/drawing/2014/main" xmlns="" id="{08063582-29EE-48E1-A55F-54D0EB3A20D7}"/>
              </a:ext>
            </a:extLst>
          </p:cNvPr>
          <p:cNvSpPr>
            <a:spLocks noGrp="1"/>
          </p:cNvSpPr>
          <p:nvPr>
            <p:ph type="body" sz="quarter" idx="10"/>
          </p:nvPr>
        </p:nvSpPr>
        <p:spPr>
          <a:xfrm>
            <a:off x="311150" y="861485"/>
            <a:ext cx="8390889" cy="5403850"/>
          </a:xfrm>
        </p:spPr>
        <p:txBody>
          <a:bodyPr/>
          <a:lstStyle/>
          <a:p>
            <a:r>
              <a:rPr lang="en-US" dirty="0"/>
              <a:t>There are several ways to add files to your website: (show examples of each/screen shots)</a:t>
            </a:r>
          </a:p>
          <a:p>
            <a:pPr lvl="1"/>
            <a:r>
              <a:rPr lang="en-US" dirty="0"/>
              <a:t>Linking to a file within the content app</a:t>
            </a:r>
          </a:p>
          <a:p>
            <a:pPr lvl="1"/>
            <a:r>
              <a:rPr lang="en-US" dirty="0"/>
              <a:t>Adding a series of files in the file library</a:t>
            </a:r>
          </a:p>
          <a:p>
            <a:pPr lvl="1"/>
            <a:r>
              <a:rPr lang="en-US" dirty="0"/>
              <a:t>Uploading a file into a document viewer app</a:t>
            </a:r>
          </a:p>
          <a:p>
            <a:r>
              <a:rPr lang="en-US" b="1" dirty="0"/>
              <a:t>Before you upload a file in any of these ways you need to be sure that the file itself is accessible, otherwise stakeholders who utilize screen readers will not be able to understand it.   (We will discuss guidelines for creating accessible files later on)</a:t>
            </a:r>
          </a:p>
          <a:p>
            <a:pPr marL="225425" lvl="1" indent="0">
              <a:buNone/>
            </a:pPr>
            <a:endParaRPr lang="en-US" dirty="0"/>
          </a:p>
        </p:txBody>
      </p:sp>
      <p:pic>
        <p:nvPicPr>
          <p:cNvPr id="4" name="Picture 3">
            <a:extLst>
              <a:ext uri="{FF2B5EF4-FFF2-40B4-BE49-F238E27FC236}">
                <a16:creationId xmlns:a16="http://schemas.microsoft.com/office/drawing/2014/main" xmlns="" id="{B65C4C3C-2469-4EE5-ABE4-1FA7126E5CF5}"/>
              </a:ext>
            </a:extLst>
          </p:cNvPr>
          <p:cNvPicPr>
            <a:picLocks noChangeAspect="1"/>
          </p:cNvPicPr>
          <p:nvPr/>
        </p:nvPicPr>
        <p:blipFill>
          <a:blip r:embed="rId2"/>
          <a:stretch>
            <a:fillRect/>
          </a:stretch>
        </p:blipFill>
        <p:spPr>
          <a:xfrm>
            <a:off x="5598623" y="1363611"/>
            <a:ext cx="3103416" cy="1356729"/>
          </a:xfrm>
          <a:prstGeom prst="rect">
            <a:avLst/>
          </a:prstGeom>
          <a:ln w="12700">
            <a:solidFill>
              <a:schemeClr val="bg1"/>
            </a:solidFill>
          </a:ln>
        </p:spPr>
      </p:pic>
      <p:sp>
        <p:nvSpPr>
          <p:cNvPr id="5" name="Rectangle 4">
            <a:extLst>
              <a:ext uri="{FF2B5EF4-FFF2-40B4-BE49-F238E27FC236}">
                <a16:creationId xmlns:a16="http://schemas.microsoft.com/office/drawing/2014/main" xmlns="" id="{8238AF22-18FF-4539-B0A3-ED9DE5507AE8}"/>
              </a:ext>
            </a:extLst>
          </p:cNvPr>
          <p:cNvSpPr/>
          <p:nvPr/>
        </p:nvSpPr>
        <p:spPr>
          <a:xfrm>
            <a:off x="7482840" y="1638300"/>
            <a:ext cx="381000" cy="312420"/>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61759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246E3-4371-4C55-BD3F-61EB7371AF56}"/>
              </a:ext>
            </a:extLst>
          </p:cNvPr>
          <p:cNvSpPr>
            <a:spLocks noGrp="1"/>
          </p:cNvSpPr>
          <p:nvPr>
            <p:ph type="ctrTitle"/>
          </p:nvPr>
        </p:nvSpPr>
        <p:spPr/>
        <p:txBody>
          <a:bodyPr/>
          <a:lstStyle/>
          <a:p>
            <a:r>
              <a:rPr lang="en-US" dirty="0"/>
              <a:t>Images</a:t>
            </a:r>
          </a:p>
        </p:txBody>
      </p:sp>
      <p:sp>
        <p:nvSpPr>
          <p:cNvPr id="3" name="Text Placeholder 2">
            <a:extLst>
              <a:ext uri="{FF2B5EF4-FFF2-40B4-BE49-F238E27FC236}">
                <a16:creationId xmlns:a16="http://schemas.microsoft.com/office/drawing/2014/main" xmlns="" id="{8229F961-F382-4BFF-B031-3BA3DD7BA4C9}"/>
              </a:ext>
            </a:extLst>
          </p:cNvPr>
          <p:cNvSpPr>
            <a:spLocks noGrp="1"/>
          </p:cNvSpPr>
          <p:nvPr>
            <p:ph type="body" sz="quarter" idx="10"/>
          </p:nvPr>
        </p:nvSpPr>
        <p:spPr/>
        <p:txBody>
          <a:bodyPr/>
          <a:lstStyle/>
          <a:p>
            <a:r>
              <a:rPr lang="en-US" dirty="0"/>
              <a:t>When adding an image into any app on your website you need to be sure to add alternative text to describe what that image is.</a:t>
            </a:r>
          </a:p>
          <a:p>
            <a:r>
              <a:rPr lang="en-US" dirty="0"/>
              <a:t>Alternative Text: </a:t>
            </a:r>
          </a:p>
          <a:p>
            <a:pPr lvl="1"/>
            <a:r>
              <a:rPr lang="en-US" dirty="0"/>
              <a:t>Is essential for students with visual impartments since screen readers and other assistive technologies can’t convert images into words</a:t>
            </a:r>
          </a:p>
          <a:p>
            <a:pPr lvl="1"/>
            <a:r>
              <a:rPr lang="en-US" dirty="0"/>
              <a:t>Facilitates searching</a:t>
            </a:r>
          </a:p>
          <a:p>
            <a:pPr lvl="1"/>
            <a:r>
              <a:rPr lang="en-US" dirty="0"/>
              <a:t>Provides better context</a:t>
            </a:r>
          </a:p>
          <a:p>
            <a:endParaRPr lang="en-US" dirty="0"/>
          </a:p>
          <a:p>
            <a:endParaRPr lang="en-US" dirty="0"/>
          </a:p>
        </p:txBody>
      </p:sp>
    </p:spTree>
    <p:extLst>
      <p:ext uri="{BB962C8B-B14F-4D97-AF65-F5344CB8AC3E}">
        <p14:creationId xmlns:p14="http://schemas.microsoft.com/office/powerpoint/2010/main" val="124336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DED9B-7687-48B0-BFA6-78CDB414DBC8}"/>
              </a:ext>
            </a:extLst>
          </p:cNvPr>
          <p:cNvSpPr>
            <a:spLocks noGrp="1"/>
          </p:cNvSpPr>
          <p:nvPr>
            <p:ph type="ctrTitle"/>
          </p:nvPr>
        </p:nvSpPr>
        <p:spPr/>
        <p:txBody>
          <a:bodyPr/>
          <a:lstStyle/>
          <a:p>
            <a:r>
              <a:rPr lang="en-US" dirty="0"/>
              <a:t>Guidelines for Alt. Text on Images</a:t>
            </a:r>
          </a:p>
        </p:txBody>
      </p:sp>
      <p:sp>
        <p:nvSpPr>
          <p:cNvPr id="3" name="Text Placeholder 2">
            <a:extLst>
              <a:ext uri="{FF2B5EF4-FFF2-40B4-BE49-F238E27FC236}">
                <a16:creationId xmlns:a16="http://schemas.microsoft.com/office/drawing/2014/main" xmlns="" id="{56D9E08C-723B-46CD-B614-D489032EF783}"/>
              </a:ext>
            </a:extLst>
          </p:cNvPr>
          <p:cNvSpPr>
            <a:spLocks noGrp="1"/>
          </p:cNvSpPr>
          <p:nvPr>
            <p:ph type="body" sz="quarter" idx="10"/>
          </p:nvPr>
        </p:nvSpPr>
        <p:spPr>
          <a:xfrm>
            <a:off x="311150" y="861485"/>
            <a:ext cx="8520113" cy="5403850"/>
          </a:xfrm>
        </p:spPr>
        <p:txBody>
          <a:bodyPr>
            <a:normAutofit lnSpcReduction="10000"/>
          </a:bodyPr>
          <a:lstStyle/>
          <a:p>
            <a:pPr lvl="1"/>
            <a:r>
              <a:rPr lang="en-US" dirty="0"/>
              <a:t>Text should be clear, concise, and descriptive.</a:t>
            </a:r>
          </a:p>
          <a:p>
            <a:pPr lvl="1"/>
            <a:r>
              <a:rPr lang="en-US" dirty="0"/>
              <a:t>Do not use the same text for every image</a:t>
            </a:r>
          </a:p>
          <a:p>
            <a:pPr lvl="1"/>
            <a:r>
              <a:rPr lang="en-US" dirty="0"/>
              <a:t>Do not add images onto the page that do not go with the provided content.</a:t>
            </a:r>
          </a:p>
          <a:p>
            <a:pPr lvl="1"/>
            <a:r>
              <a:rPr lang="en-US" dirty="0"/>
              <a:t>Decorative text should not be included as part of an image. </a:t>
            </a:r>
          </a:p>
          <a:p>
            <a:pPr lvl="1"/>
            <a:r>
              <a:rPr lang="en-US" dirty="0"/>
              <a:t>If image is an example of something mentioned in the content then the description needs to describe what it is based upon the relationship to the content. </a:t>
            </a:r>
          </a:p>
          <a:p>
            <a:pPr lvl="1"/>
            <a:r>
              <a:rPr lang="en-US" dirty="0"/>
              <a:t>If image is used to provide more information, supplement or accompany content then a comprehensive description that contains all information present in the image and should also include any non decorative text present in the image. </a:t>
            </a:r>
          </a:p>
          <a:p>
            <a:pPr lvl="1"/>
            <a:r>
              <a:rPr lang="en-US" dirty="0"/>
              <a:t>If the image is an infographic you should </a:t>
            </a:r>
          </a:p>
          <a:p>
            <a:pPr lvl="2"/>
            <a:r>
              <a:rPr lang="en-US" dirty="0"/>
              <a:t>Write a narrative telling the same story users get from the visual</a:t>
            </a:r>
          </a:p>
          <a:p>
            <a:pPr lvl="2"/>
            <a:r>
              <a:rPr lang="en-US" dirty="0"/>
              <a:t>Provide a link to view the text alternative</a:t>
            </a:r>
          </a:p>
          <a:p>
            <a:endParaRPr lang="en-US" dirty="0"/>
          </a:p>
        </p:txBody>
      </p:sp>
    </p:spTree>
    <p:extLst>
      <p:ext uri="{BB962C8B-B14F-4D97-AF65-F5344CB8AC3E}">
        <p14:creationId xmlns:p14="http://schemas.microsoft.com/office/powerpoint/2010/main" val="34170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DED9B-7687-48B0-BFA6-78CDB414DBC8}"/>
              </a:ext>
            </a:extLst>
          </p:cNvPr>
          <p:cNvSpPr>
            <a:spLocks noGrp="1"/>
          </p:cNvSpPr>
          <p:nvPr>
            <p:ph type="ctrTitle"/>
          </p:nvPr>
        </p:nvSpPr>
        <p:spPr/>
        <p:txBody>
          <a:bodyPr/>
          <a:lstStyle/>
          <a:p>
            <a:r>
              <a:rPr lang="en-US" dirty="0"/>
              <a:t>Guidelines for Alt. Text on Images</a:t>
            </a:r>
          </a:p>
        </p:txBody>
      </p:sp>
      <p:pic>
        <p:nvPicPr>
          <p:cNvPr id="1027" name="Picture 1" descr="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427" y="1662875"/>
            <a:ext cx="28765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443" y="1662875"/>
            <a:ext cx="28765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53312" y="3560064"/>
            <a:ext cx="2515553" cy="458005"/>
          </a:xfrm>
          <a:prstGeom prst="rect">
            <a:avLst/>
          </a:prstGeom>
          <a:noFill/>
        </p:spPr>
        <p:txBody>
          <a:bodyPr wrap="none" lIns="137160" tIns="137160" rIns="137160" bIns="137160" rtlCol="0">
            <a:noAutofit/>
          </a:bodyPr>
          <a:lstStyle/>
          <a:p>
            <a:pPr algn="ctr"/>
            <a:r>
              <a:rPr lang="en-US" dirty="0"/>
              <a:t>Alternative Text = Cat</a:t>
            </a:r>
          </a:p>
          <a:p>
            <a:pPr algn="ctr"/>
            <a:r>
              <a:rPr lang="en-US" sz="9600" dirty="0">
                <a:solidFill>
                  <a:srgbClr val="FF0000"/>
                </a:solidFill>
                <a:sym typeface="Wingdings" panose="05000000000000000000" pitchFamily="2" charset="2"/>
              </a:rPr>
              <a:t></a:t>
            </a:r>
            <a:endParaRPr lang="en-US" sz="9600" dirty="0">
              <a:solidFill>
                <a:srgbClr val="FF0000"/>
              </a:solidFill>
            </a:endParaRPr>
          </a:p>
        </p:txBody>
      </p:sp>
      <p:sp>
        <p:nvSpPr>
          <p:cNvPr id="9" name="TextBox 8"/>
          <p:cNvSpPr txBox="1"/>
          <p:nvPr/>
        </p:nvSpPr>
        <p:spPr>
          <a:xfrm>
            <a:off x="5157215" y="3560064"/>
            <a:ext cx="2783778" cy="458005"/>
          </a:xfrm>
          <a:prstGeom prst="rect">
            <a:avLst/>
          </a:prstGeom>
          <a:noFill/>
        </p:spPr>
        <p:txBody>
          <a:bodyPr wrap="none" lIns="137160" tIns="137160" rIns="137160" bIns="137160" rtlCol="0">
            <a:noAutofit/>
          </a:bodyPr>
          <a:lstStyle/>
          <a:p>
            <a:pPr algn="ctr"/>
            <a:r>
              <a:rPr lang="en-US" dirty="0"/>
              <a:t>Alternative Text = Male Lion</a:t>
            </a:r>
          </a:p>
          <a:p>
            <a:pPr algn="ctr"/>
            <a:r>
              <a:rPr lang="en-US" sz="9600" dirty="0">
                <a:solidFill>
                  <a:srgbClr val="92D050"/>
                </a:solidFill>
                <a:sym typeface="Wingdings" panose="05000000000000000000" pitchFamily="2" charset="2"/>
              </a:rPr>
              <a:t></a:t>
            </a:r>
            <a:endParaRPr lang="en-US" sz="9600" dirty="0">
              <a:solidFill>
                <a:srgbClr val="92D050"/>
              </a:solidFill>
            </a:endParaRPr>
          </a:p>
        </p:txBody>
      </p:sp>
    </p:spTree>
    <p:extLst>
      <p:ext uri="{BB962C8B-B14F-4D97-AF65-F5344CB8AC3E}">
        <p14:creationId xmlns:p14="http://schemas.microsoft.com/office/powerpoint/2010/main" val="209160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9B350-D2C6-496B-A992-9469D1EF78AB}"/>
              </a:ext>
            </a:extLst>
          </p:cNvPr>
          <p:cNvSpPr>
            <a:spLocks noGrp="1"/>
          </p:cNvSpPr>
          <p:nvPr>
            <p:ph type="title"/>
          </p:nvPr>
        </p:nvSpPr>
        <p:spPr/>
        <p:txBody>
          <a:bodyPr>
            <a:normAutofit/>
          </a:bodyPr>
          <a:lstStyle/>
          <a:p>
            <a:r>
              <a:rPr lang="en-US" dirty="0"/>
              <a:t>Activity: Content App: Adding Image</a:t>
            </a:r>
          </a:p>
        </p:txBody>
      </p:sp>
      <p:sp>
        <p:nvSpPr>
          <p:cNvPr id="3" name="Text Placeholder 2">
            <a:extLst>
              <a:ext uri="{FF2B5EF4-FFF2-40B4-BE49-F238E27FC236}">
                <a16:creationId xmlns:a16="http://schemas.microsoft.com/office/drawing/2014/main" xmlns="" id="{5EC0CEF5-3A3E-40EB-9F8E-A6AF8E5329E8}"/>
              </a:ext>
            </a:extLst>
          </p:cNvPr>
          <p:cNvSpPr>
            <a:spLocks noGrp="1"/>
          </p:cNvSpPr>
          <p:nvPr>
            <p:ph idx="1"/>
          </p:nvPr>
        </p:nvSpPr>
        <p:spPr>
          <a:xfrm>
            <a:off x="314080" y="1343608"/>
            <a:ext cx="3980931" cy="5514392"/>
          </a:xfrm>
        </p:spPr>
        <p:txBody>
          <a:bodyPr>
            <a:normAutofit fontScale="92500" lnSpcReduction="20000"/>
          </a:bodyPr>
          <a:lstStyle/>
          <a:p>
            <a:pPr marL="457200" indent="-457200">
              <a:buAutoNum type="arabicPeriod"/>
            </a:pPr>
            <a:r>
              <a:rPr lang="en-US" dirty="0">
                <a:solidFill>
                  <a:schemeClr val="bg1"/>
                </a:solidFill>
              </a:rPr>
              <a:t>Place your curser where you want the image to go.</a:t>
            </a:r>
          </a:p>
          <a:p>
            <a:pPr marL="457200" indent="-457200">
              <a:buAutoNum type="arabicPeriod"/>
            </a:pPr>
            <a:r>
              <a:rPr lang="en-US" dirty="0">
                <a:solidFill>
                  <a:schemeClr val="bg1"/>
                </a:solidFill>
              </a:rPr>
              <a:t>Hit the insert image button</a:t>
            </a:r>
          </a:p>
          <a:p>
            <a:pPr marL="457200" indent="-457200">
              <a:buAutoNum type="arabicPeriod"/>
            </a:pPr>
            <a:r>
              <a:rPr lang="en-US" dirty="0">
                <a:solidFill>
                  <a:schemeClr val="bg1"/>
                </a:solidFill>
              </a:rPr>
              <a:t>Select the shared image option.</a:t>
            </a:r>
          </a:p>
          <a:p>
            <a:pPr marL="457200" indent="-457200">
              <a:buAutoNum type="arabicPeriod"/>
            </a:pPr>
            <a:r>
              <a:rPr lang="en-US" dirty="0">
                <a:solidFill>
                  <a:schemeClr val="bg1"/>
                </a:solidFill>
              </a:rPr>
              <a:t>Choose the image that goes along with the article from the </a:t>
            </a:r>
            <a:r>
              <a:rPr lang="en-US" u="sng" dirty="0">
                <a:solidFill>
                  <a:schemeClr val="bg1"/>
                </a:solidFill>
              </a:rPr>
              <a:t>shared image </a:t>
            </a:r>
            <a:r>
              <a:rPr lang="en-US" dirty="0">
                <a:solidFill>
                  <a:schemeClr val="bg1"/>
                </a:solidFill>
              </a:rPr>
              <a:t>library.</a:t>
            </a:r>
          </a:p>
          <a:p>
            <a:pPr marL="457200" indent="-457200">
              <a:buAutoNum type="arabicPeriod"/>
            </a:pPr>
            <a:r>
              <a:rPr lang="en-US" dirty="0">
                <a:solidFill>
                  <a:schemeClr val="bg1"/>
                </a:solidFill>
              </a:rPr>
              <a:t>Hit “Continue”</a:t>
            </a:r>
          </a:p>
          <a:p>
            <a:pPr marL="457200" indent="-457200">
              <a:buAutoNum type="arabicPeriod"/>
            </a:pPr>
            <a:r>
              <a:rPr lang="en-US" dirty="0">
                <a:solidFill>
                  <a:schemeClr val="bg1"/>
                </a:solidFill>
              </a:rPr>
              <a:t>Add alternative text describing the image: </a:t>
            </a:r>
          </a:p>
          <a:p>
            <a:pPr marL="0" indent="0">
              <a:buNone/>
            </a:pPr>
            <a:r>
              <a:rPr lang="en-US" dirty="0">
                <a:solidFill>
                  <a:schemeClr val="bg1"/>
                </a:solidFill>
              </a:rPr>
              <a:t>DNA molecule strand showing double helix structure with deoxyribose and nucleobases. </a:t>
            </a:r>
          </a:p>
          <a:p>
            <a:pPr marL="457200" indent="-457200">
              <a:buFont typeface="+mj-lt"/>
              <a:buAutoNum type="arabicPeriod" startAt="7"/>
            </a:pPr>
            <a:r>
              <a:rPr lang="en-US" dirty="0">
                <a:solidFill>
                  <a:schemeClr val="bg1"/>
                </a:solidFill>
              </a:rPr>
              <a:t>Select alignment as default for this image (no text wrapping)</a:t>
            </a:r>
          </a:p>
          <a:p>
            <a:pPr marL="457200" indent="-457200">
              <a:buFont typeface="+mj-lt"/>
              <a:buAutoNum type="arabicPeriod" startAt="7"/>
            </a:pPr>
            <a:r>
              <a:rPr lang="en-US" dirty="0">
                <a:solidFill>
                  <a:schemeClr val="bg1"/>
                </a:solidFill>
              </a:rPr>
              <a:t>Add 1 pixel border.</a:t>
            </a:r>
          </a:p>
          <a:p>
            <a:pPr marL="457200" indent="-457200">
              <a:buFont typeface="+mj-lt"/>
              <a:buAutoNum type="arabicPeriod" startAt="7"/>
            </a:pPr>
            <a:r>
              <a:rPr lang="en-US" dirty="0">
                <a:solidFill>
                  <a:schemeClr val="bg1"/>
                </a:solidFill>
              </a:rPr>
              <a:t>Hit “Insert Image” button.</a:t>
            </a:r>
          </a:p>
          <a:p>
            <a:pPr marL="457200" indent="-457200">
              <a:buAutoNum type="arabicPeriod" startAt="6"/>
            </a:pPr>
            <a:endParaRPr lang="en-US" dirty="0">
              <a:solidFill>
                <a:schemeClr val="bg1"/>
              </a:solidFill>
            </a:endParaRPr>
          </a:p>
        </p:txBody>
      </p:sp>
      <p:pic>
        <p:nvPicPr>
          <p:cNvPr id="4" name="Picture 3">
            <a:extLst>
              <a:ext uri="{FF2B5EF4-FFF2-40B4-BE49-F238E27FC236}">
                <a16:creationId xmlns:a16="http://schemas.microsoft.com/office/drawing/2014/main" xmlns="" id="{3CDE778A-4C02-45A4-9EEA-142155B05E0C}"/>
              </a:ext>
            </a:extLst>
          </p:cNvPr>
          <p:cNvPicPr>
            <a:picLocks noChangeAspect="1"/>
          </p:cNvPicPr>
          <p:nvPr/>
        </p:nvPicPr>
        <p:blipFill>
          <a:blip r:embed="rId2"/>
          <a:stretch>
            <a:fillRect/>
          </a:stretch>
        </p:blipFill>
        <p:spPr>
          <a:xfrm>
            <a:off x="4465378" y="889823"/>
            <a:ext cx="4505325" cy="1485900"/>
          </a:xfrm>
          <a:prstGeom prst="rect">
            <a:avLst/>
          </a:prstGeom>
          <a:ln w="12700">
            <a:solidFill>
              <a:schemeClr val="bg1"/>
            </a:solidFill>
          </a:ln>
        </p:spPr>
      </p:pic>
      <p:pic>
        <p:nvPicPr>
          <p:cNvPr id="5" name="Picture 4">
            <a:extLst>
              <a:ext uri="{FF2B5EF4-FFF2-40B4-BE49-F238E27FC236}">
                <a16:creationId xmlns:a16="http://schemas.microsoft.com/office/drawing/2014/main" xmlns="" id="{75C670AC-8FF3-4BD5-9B56-1C0337F46069}"/>
              </a:ext>
            </a:extLst>
          </p:cNvPr>
          <p:cNvPicPr>
            <a:picLocks noChangeAspect="1"/>
          </p:cNvPicPr>
          <p:nvPr/>
        </p:nvPicPr>
        <p:blipFill>
          <a:blip r:embed="rId3"/>
          <a:stretch>
            <a:fillRect/>
          </a:stretch>
        </p:blipFill>
        <p:spPr>
          <a:xfrm>
            <a:off x="4465378" y="2472607"/>
            <a:ext cx="4066592" cy="2292866"/>
          </a:xfrm>
          <a:prstGeom prst="rect">
            <a:avLst/>
          </a:prstGeom>
          <a:ln w="12700">
            <a:solidFill>
              <a:schemeClr val="bg1"/>
            </a:solidFill>
          </a:ln>
        </p:spPr>
      </p:pic>
      <p:sp>
        <p:nvSpPr>
          <p:cNvPr id="8" name="Rectangle 7">
            <a:extLst>
              <a:ext uri="{FF2B5EF4-FFF2-40B4-BE49-F238E27FC236}">
                <a16:creationId xmlns:a16="http://schemas.microsoft.com/office/drawing/2014/main" xmlns="" id="{AF702657-E320-4671-A969-5FE50C4CB3F1}"/>
              </a:ext>
            </a:extLst>
          </p:cNvPr>
          <p:cNvSpPr/>
          <p:nvPr/>
        </p:nvSpPr>
        <p:spPr>
          <a:xfrm>
            <a:off x="4470388" y="3944594"/>
            <a:ext cx="1318378" cy="412802"/>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6" name="Picture 5">
            <a:extLst>
              <a:ext uri="{FF2B5EF4-FFF2-40B4-BE49-F238E27FC236}">
                <a16:creationId xmlns:a16="http://schemas.microsoft.com/office/drawing/2014/main" xmlns="" id="{52CD796E-F3C3-4F32-8DDE-2219BE93E6AC}"/>
              </a:ext>
            </a:extLst>
          </p:cNvPr>
          <p:cNvPicPr>
            <a:picLocks noChangeAspect="1"/>
          </p:cNvPicPr>
          <p:nvPr/>
        </p:nvPicPr>
        <p:blipFill rotWithShape="1">
          <a:blip r:embed="rId4"/>
          <a:srcRect r="52212"/>
          <a:stretch/>
        </p:blipFill>
        <p:spPr>
          <a:xfrm>
            <a:off x="5788766" y="2695283"/>
            <a:ext cx="3252597" cy="4065732"/>
          </a:xfrm>
          <a:prstGeom prst="rect">
            <a:avLst/>
          </a:prstGeom>
          <a:ln w="12700">
            <a:solidFill>
              <a:schemeClr val="bg1"/>
            </a:solidFill>
          </a:ln>
        </p:spPr>
      </p:pic>
      <p:sp>
        <p:nvSpPr>
          <p:cNvPr id="7" name="Rectangle 6">
            <a:extLst>
              <a:ext uri="{FF2B5EF4-FFF2-40B4-BE49-F238E27FC236}">
                <a16:creationId xmlns:a16="http://schemas.microsoft.com/office/drawing/2014/main" xmlns="" id="{306A7659-A134-43A4-9281-19E0367C5F5B}"/>
              </a:ext>
            </a:extLst>
          </p:cNvPr>
          <p:cNvSpPr/>
          <p:nvPr/>
        </p:nvSpPr>
        <p:spPr>
          <a:xfrm>
            <a:off x="6885681" y="1320353"/>
            <a:ext cx="381000" cy="312420"/>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9" name="Rectangle 8">
            <a:extLst>
              <a:ext uri="{FF2B5EF4-FFF2-40B4-BE49-F238E27FC236}">
                <a16:creationId xmlns:a16="http://schemas.microsoft.com/office/drawing/2014/main" xmlns="" id="{4ABA414A-5721-4D83-A338-ABFF20C0B6AF}"/>
              </a:ext>
            </a:extLst>
          </p:cNvPr>
          <p:cNvSpPr/>
          <p:nvPr/>
        </p:nvSpPr>
        <p:spPr>
          <a:xfrm>
            <a:off x="5852961" y="3644531"/>
            <a:ext cx="1788809" cy="2401706"/>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27675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BCB7DC1-CA39-4045-89B5-4AD38D4D6B9D}"/>
              </a:ext>
            </a:extLst>
          </p:cNvPr>
          <p:cNvPicPr>
            <a:picLocks noChangeAspect="1"/>
          </p:cNvPicPr>
          <p:nvPr/>
        </p:nvPicPr>
        <p:blipFill>
          <a:blip r:embed="rId3"/>
          <a:stretch>
            <a:fillRect/>
          </a:stretch>
        </p:blipFill>
        <p:spPr>
          <a:xfrm>
            <a:off x="5352974" y="1858162"/>
            <a:ext cx="3701586" cy="4943855"/>
          </a:xfrm>
          <a:prstGeom prst="rect">
            <a:avLst/>
          </a:prstGeom>
        </p:spPr>
      </p:pic>
      <p:sp>
        <p:nvSpPr>
          <p:cNvPr id="2" name="Title 1">
            <a:extLst>
              <a:ext uri="{FF2B5EF4-FFF2-40B4-BE49-F238E27FC236}">
                <a16:creationId xmlns:a16="http://schemas.microsoft.com/office/drawing/2014/main" xmlns="" id="{BCD683DA-8076-48E6-8A28-B1144B01AFAA}"/>
              </a:ext>
            </a:extLst>
          </p:cNvPr>
          <p:cNvSpPr>
            <a:spLocks noGrp="1"/>
          </p:cNvSpPr>
          <p:nvPr>
            <p:ph type="title"/>
          </p:nvPr>
        </p:nvSpPr>
        <p:spPr/>
        <p:txBody>
          <a:bodyPr/>
          <a:lstStyle/>
          <a:p>
            <a:r>
              <a:rPr lang="en-US" dirty="0"/>
              <a:t>Activity: Image App</a:t>
            </a:r>
          </a:p>
        </p:txBody>
      </p:sp>
      <p:sp>
        <p:nvSpPr>
          <p:cNvPr id="3" name="Text Placeholder 2">
            <a:extLst>
              <a:ext uri="{FF2B5EF4-FFF2-40B4-BE49-F238E27FC236}">
                <a16:creationId xmlns:a16="http://schemas.microsoft.com/office/drawing/2014/main" xmlns="" id="{221D9E9A-9A35-46C6-8EF9-B952D6926FC0}"/>
              </a:ext>
            </a:extLst>
          </p:cNvPr>
          <p:cNvSpPr>
            <a:spLocks noGrp="1"/>
          </p:cNvSpPr>
          <p:nvPr>
            <p:ph idx="1"/>
          </p:nvPr>
        </p:nvSpPr>
        <p:spPr>
          <a:xfrm>
            <a:off x="311151" y="1362270"/>
            <a:ext cx="4839347" cy="5477069"/>
          </a:xfrm>
        </p:spPr>
        <p:txBody>
          <a:bodyPr>
            <a:normAutofit/>
          </a:bodyPr>
          <a:lstStyle/>
          <a:p>
            <a:pPr marL="457200" indent="-457200">
              <a:buFont typeface="+mj-lt"/>
              <a:buAutoNum type="arabicPeriod"/>
            </a:pPr>
            <a:r>
              <a:rPr lang="en-US" dirty="0">
                <a:solidFill>
                  <a:schemeClr val="bg1"/>
                </a:solidFill>
              </a:rPr>
              <a:t>Save and exit content app if you haven’t already.</a:t>
            </a:r>
          </a:p>
          <a:p>
            <a:pPr marL="457200" indent="-457200">
              <a:buFont typeface="+mj-lt"/>
              <a:buAutoNum type="arabicPeriod"/>
            </a:pPr>
            <a:r>
              <a:rPr lang="en-US" dirty="0">
                <a:solidFill>
                  <a:schemeClr val="bg1"/>
                </a:solidFill>
              </a:rPr>
              <a:t>Find the image app on your page (the icon looks like a picture with mountains and sun).</a:t>
            </a:r>
          </a:p>
          <a:p>
            <a:pPr marL="457200" indent="-457200">
              <a:buFont typeface="+mj-lt"/>
              <a:buAutoNum type="arabicPeriod"/>
            </a:pPr>
            <a:r>
              <a:rPr lang="en-US" dirty="0">
                <a:solidFill>
                  <a:schemeClr val="bg1"/>
                </a:solidFill>
              </a:rPr>
              <a:t>Hover over the image app to see editing choices. Select the green pencil. </a:t>
            </a:r>
          </a:p>
          <a:p>
            <a:pPr marL="457200" indent="-457200">
              <a:buFont typeface="+mj-lt"/>
              <a:buAutoNum type="arabicPeriod"/>
            </a:pPr>
            <a:r>
              <a:rPr lang="en-US" dirty="0">
                <a:solidFill>
                  <a:schemeClr val="bg1"/>
                </a:solidFill>
              </a:rPr>
              <a:t>Editing Options will appear to the right.</a:t>
            </a:r>
          </a:p>
          <a:p>
            <a:pPr marL="457200" indent="-457200">
              <a:buFont typeface="+mj-lt"/>
              <a:buAutoNum type="arabicPeriod"/>
            </a:pPr>
            <a:r>
              <a:rPr lang="en-US" dirty="0">
                <a:solidFill>
                  <a:schemeClr val="bg1"/>
                </a:solidFill>
              </a:rPr>
              <a:t>Add image from shared library by clicking on “Select File” button</a:t>
            </a:r>
          </a:p>
          <a:p>
            <a:pPr marL="457200" indent="-457200">
              <a:buFont typeface="+mj-lt"/>
              <a:buAutoNum type="arabicPeriod"/>
            </a:pPr>
            <a:r>
              <a:rPr lang="en-US" dirty="0">
                <a:solidFill>
                  <a:schemeClr val="bg1"/>
                </a:solidFill>
              </a:rPr>
              <a:t>Add alternative text describing image.</a:t>
            </a:r>
          </a:p>
          <a:p>
            <a:pPr marL="457200" indent="-457200">
              <a:buFont typeface="+mj-lt"/>
              <a:buAutoNum type="arabicPeriod"/>
            </a:pPr>
            <a:r>
              <a:rPr lang="en-US" dirty="0">
                <a:solidFill>
                  <a:schemeClr val="bg1"/>
                </a:solidFill>
              </a:rPr>
              <a:t>Hit “Save”.</a:t>
            </a:r>
          </a:p>
          <a:p>
            <a:pPr marL="457200" indent="-457200">
              <a:buFont typeface="+mj-lt"/>
              <a:buAutoNum type="arabicPeriod"/>
            </a:pPr>
            <a:endParaRPr lang="en-US" dirty="0">
              <a:solidFill>
                <a:schemeClr val="bg1"/>
              </a:solidFill>
            </a:endParaRPr>
          </a:p>
        </p:txBody>
      </p:sp>
      <p:sp>
        <p:nvSpPr>
          <p:cNvPr id="7" name="Rectangle 6">
            <a:extLst>
              <a:ext uri="{FF2B5EF4-FFF2-40B4-BE49-F238E27FC236}">
                <a16:creationId xmlns:a16="http://schemas.microsoft.com/office/drawing/2014/main" xmlns="" id="{FA20E938-316F-4D6C-AF30-95602D0AE247}"/>
              </a:ext>
            </a:extLst>
          </p:cNvPr>
          <p:cNvSpPr/>
          <p:nvPr/>
        </p:nvSpPr>
        <p:spPr>
          <a:xfrm>
            <a:off x="5462410" y="3226425"/>
            <a:ext cx="781104" cy="320979"/>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8" name="Rectangle 7">
            <a:extLst>
              <a:ext uri="{FF2B5EF4-FFF2-40B4-BE49-F238E27FC236}">
                <a16:creationId xmlns:a16="http://schemas.microsoft.com/office/drawing/2014/main" xmlns="" id="{30D775D2-6357-4D79-989C-7BDF46A9641C}"/>
              </a:ext>
            </a:extLst>
          </p:cNvPr>
          <p:cNvSpPr/>
          <p:nvPr/>
        </p:nvSpPr>
        <p:spPr>
          <a:xfrm>
            <a:off x="5462410" y="3844211"/>
            <a:ext cx="3370439" cy="366282"/>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Rectangle 9">
            <a:extLst>
              <a:ext uri="{FF2B5EF4-FFF2-40B4-BE49-F238E27FC236}">
                <a16:creationId xmlns:a16="http://schemas.microsoft.com/office/drawing/2014/main" xmlns="" id="{C3F23EAC-F397-403E-945D-01299ADF17FD}"/>
              </a:ext>
            </a:extLst>
          </p:cNvPr>
          <p:cNvSpPr/>
          <p:nvPr/>
        </p:nvSpPr>
        <p:spPr>
          <a:xfrm>
            <a:off x="5462411" y="6536439"/>
            <a:ext cx="583826" cy="288362"/>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11" name="Picture 10">
            <a:extLst>
              <a:ext uri="{FF2B5EF4-FFF2-40B4-BE49-F238E27FC236}">
                <a16:creationId xmlns:a16="http://schemas.microsoft.com/office/drawing/2014/main" xmlns="" id="{66603910-635B-4DE8-AE1F-DFDB3FC7E33A}"/>
              </a:ext>
            </a:extLst>
          </p:cNvPr>
          <p:cNvPicPr>
            <a:picLocks noChangeAspect="1"/>
          </p:cNvPicPr>
          <p:nvPr/>
        </p:nvPicPr>
        <p:blipFill>
          <a:blip r:embed="rId4"/>
          <a:stretch>
            <a:fillRect/>
          </a:stretch>
        </p:blipFill>
        <p:spPr>
          <a:xfrm>
            <a:off x="6994183" y="989449"/>
            <a:ext cx="1994242" cy="1313792"/>
          </a:xfrm>
          <a:prstGeom prst="rect">
            <a:avLst/>
          </a:prstGeom>
          <a:ln w="12700">
            <a:solidFill>
              <a:schemeClr val="bg1"/>
            </a:solidFill>
          </a:ln>
        </p:spPr>
      </p:pic>
    </p:spTree>
    <p:extLst>
      <p:ext uri="{BB962C8B-B14F-4D97-AF65-F5344CB8AC3E}">
        <p14:creationId xmlns:p14="http://schemas.microsoft.com/office/powerpoint/2010/main" val="239852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683DA-8076-48E6-8A28-B1144B01AFAA}"/>
              </a:ext>
            </a:extLst>
          </p:cNvPr>
          <p:cNvSpPr>
            <a:spLocks noGrp="1"/>
          </p:cNvSpPr>
          <p:nvPr>
            <p:ph type="title"/>
          </p:nvPr>
        </p:nvSpPr>
        <p:spPr/>
        <p:txBody>
          <a:bodyPr/>
          <a:lstStyle/>
          <a:p>
            <a:r>
              <a:rPr lang="en-US" dirty="0"/>
              <a:t>Activity: Site Shortcuts Link</a:t>
            </a:r>
          </a:p>
        </p:txBody>
      </p:sp>
      <p:sp>
        <p:nvSpPr>
          <p:cNvPr id="3" name="Text Placeholder 2">
            <a:extLst>
              <a:ext uri="{FF2B5EF4-FFF2-40B4-BE49-F238E27FC236}">
                <a16:creationId xmlns:a16="http://schemas.microsoft.com/office/drawing/2014/main" xmlns="" id="{221D9E9A-9A35-46C6-8EF9-B952D6926FC0}"/>
              </a:ext>
            </a:extLst>
          </p:cNvPr>
          <p:cNvSpPr>
            <a:spLocks noGrp="1"/>
          </p:cNvSpPr>
          <p:nvPr>
            <p:ph idx="1"/>
          </p:nvPr>
        </p:nvSpPr>
        <p:spPr>
          <a:xfrm>
            <a:off x="311151" y="1362270"/>
            <a:ext cx="4839347" cy="5477069"/>
          </a:xfrm>
        </p:spPr>
        <p:txBody>
          <a:bodyPr>
            <a:normAutofit fontScale="92500" lnSpcReduction="20000"/>
          </a:bodyPr>
          <a:lstStyle/>
          <a:p>
            <a:pPr marL="457200" indent="-457200">
              <a:buFont typeface="+mj-lt"/>
              <a:buAutoNum type="arabicPeriod"/>
            </a:pPr>
            <a:r>
              <a:rPr lang="en-US" dirty="0">
                <a:solidFill>
                  <a:schemeClr val="bg1"/>
                </a:solidFill>
              </a:rPr>
              <a:t>Save and exit image if you haven’t already.</a:t>
            </a:r>
          </a:p>
          <a:p>
            <a:pPr marL="457200" indent="-457200">
              <a:buFont typeface="+mj-lt"/>
              <a:buAutoNum type="arabicPeriod"/>
            </a:pPr>
            <a:r>
              <a:rPr lang="en-US" dirty="0">
                <a:solidFill>
                  <a:schemeClr val="bg1"/>
                </a:solidFill>
              </a:rPr>
              <a:t>Find the site shortcuts app on your page (the icon looks like a bookmark).</a:t>
            </a:r>
          </a:p>
          <a:p>
            <a:pPr marL="457200" indent="-457200">
              <a:buFont typeface="+mj-lt"/>
              <a:buAutoNum type="arabicPeriod"/>
            </a:pPr>
            <a:r>
              <a:rPr lang="en-US" dirty="0">
                <a:solidFill>
                  <a:schemeClr val="bg1"/>
                </a:solidFill>
              </a:rPr>
              <a:t>Hover over the site shortcuts app to see editing choices. Select the Green Plus Sign.</a:t>
            </a:r>
          </a:p>
          <a:p>
            <a:pPr marL="457200" indent="-457200">
              <a:buFont typeface="+mj-lt"/>
              <a:buAutoNum type="arabicPeriod"/>
            </a:pPr>
            <a:r>
              <a:rPr lang="en-US" dirty="0">
                <a:solidFill>
                  <a:schemeClr val="bg1"/>
                </a:solidFill>
              </a:rPr>
              <a:t>Editing Options will appear to the right.</a:t>
            </a:r>
          </a:p>
          <a:p>
            <a:pPr marL="457200" indent="-457200">
              <a:buFont typeface="+mj-lt"/>
              <a:buAutoNum type="arabicPeriod"/>
            </a:pPr>
            <a:r>
              <a:rPr lang="en-US" dirty="0">
                <a:solidFill>
                  <a:schemeClr val="bg1"/>
                </a:solidFill>
              </a:rPr>
              <a:t>Add Link Text: Information about DNA</a:t>
            </a:r>
          </a:p>
          <a:p>
            <a:pPr marL="457200" indent="-457200">
              <a:buFont typeface="+mj-lt"/>
              <a:buAutoNum type="arabicPeriod"/>
            </a:pPr>
            <a:r>
              <a:rPr lang="en-US" dirty="0">
                <a:solidFill>
                  <a:schemeClr val="bg1"/>
                </a:solidFill>
              </a:rPr>
              <a:t>Add Web Address by either pasting or browsing.  For this example use the browse button and select the accessibility practice page from the menus.</a:t>
            </a:r>
          </a:p>
          <a:p>
            <a:pPr marL="457200" indent="-457200">
              <a:buFont typeface="+mj-lt"/>
              <a:buAutoNum type="arabicPeriod"/>
            </a:pPr>
            <a:r>
              <a:rPr lang="en-US" dirty="0">
                <a:solidFill>
                  <a:schemeClr val="bg1"/>
                </a:solidFill>
              </a:rPr>
              <a:t>Choose target for link to open in. In this case choose same window because it’s an internal link.</a:t>
            </a:r>
          </a:p>
          <a:p>
            <a:pPr marL="457200" indent="-457200">
              <a:buFont typeface="+mj-lt"/>
              <a:buAutoNum type="arabicPeriod"/>
            </a:pPr>
            <a:r>
              <a:rPr lang="en-US" dirty="0">
                <a:solidFill>
                  <a:schemeClr val="bg1"/>
                </a:solidFill>
              </a:rPr>
              <a:t>Add in tooltip describing target and context of link beyond the name and URL.</a:t>
            </a:r>
          </a:p>
          <a:p>
            <a:pPr marL="457200" indent="-457200">
              <a:buFont typeface="+mj-lt"/>
              <a:buAutoNum type="arabicPeriod"/>
            </a:pPr>
            <a:r>
              <a:rPr lang="en-US" dirty="0">
                <a:solidFill>
                  <a:schemeClr val="bg1"/>
                </a:solidFill>
              </a:rPr>
              <a:t>Hit “Save”.</a:t>
            </a:r>
          </a:p>
          <a:p>
            <a:pPr marL="457200" indent="-457200">
              <a:buFont typeface="+mj-lt"/>
              <a:buAutoNum type="arabicPeriod"/>
            </a:pPr>
            <a:endParaRPr lang="en-US" dirty="0">
              <a:solidFill>
                <a:schemeClr val="bg1"/>
              </a:solidFill>
            </a:endParaRPr>
          </a:p>
        </p:txBody>
      </p:sp>
      <p:pic>
        <p:nvPicPr>
          <p:cNvPr id="5" name="Picture 4">
            <a:extLst>
              <a:ext uri="{FF2B5EF4-FFF2-40B4-BE49-F238E27FC236}">
                <a16:creationId xmlns:a16="http://schemas.microsoft.com/office/drawing/2014/main" xmlns="" id="{A2329D97-CE50-44DE-87BE-7C2A33AC2D03}"/>
              </a:ext>
            </a:extLst>
          </p:cNvPr>
          <p:cNvPicPr>
            <a:picLocks noChangeAspect="1"/>
          </p:cNvPicPr>
          <p:nvPr/>
        </p:nvPicPr>
        <p:blipFill>
          <a:blip r:embed="rId3"/>
          <a:stretch>
            <a:fillRect/>
          </a:stretch>
        </p:blipFill>
        <p:spPr>
          <a:xfrm>
            <a:off x="5356893" y="1631412"/>
            <a:ext cx="3693457" cy="5105290"/>
          </a:xfrm>
          <a:prstGeom prst="rect">
            <a:avLst/>
          </a:prstGeom>
          <a:ln w="12700">
            <a:solidFill>
              <a:schemeClr val="bg1"/>
            </a:solidFill>
          </a:ln>
        </p:spPr>
      </p:pic>
      <p:sp>
        <p:nvSpPr>
          <p:cNvPr id="6" name="Rectangle 5">
            <a:extLst>
              <a:ext uri="{FF2B5EF4-FFF2-40B4-BE49-F238E27FC236}">
                <a16:creationId xmlns:a16="http://schemas.microsoft.com/office/drawing/2014/main" xmlns="" id="{E3791A95-929A-4BFF-80C9-A26993CECE12}"/>
              </a:ext>
            </a:extLst>
          </p:cNvPr>
          <p:cNvSpPr/>
          <p:nvPr/>
        </p:nvSpPr>
        <p:spPr>
          <a:xfrm>
            <a:off x="5442414" y="2058327"/>
            <a:ext cx="3390436" cy="647551"/>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4" name="Picture 3">
            <a:extLst>
              <a:ext uri="{FF2B5EF4-FFF2-40B4-BE49-F238E27FC236}">
                <a16:creationId xmlns:a16="http://schemas.microsoft.com/office/drawing/2014/main" xmlns="" id="{FAB29D67-9B95-4C8F-BCE9-97487D266F9B}"/>
              </a:ext>
            </a:extLst>
          </p:cNvPr>
          <p:cNvPicPr>
            <a:picLocks noChangeAspect="1"/>
          </p:cNvPicPr>
          <p:nvPr/>
        </p:nvPicPr>
        <p:blipFill>
          <a:blip r:embed="rId4"/>
          <a:stretch>
            <a:fillRect/>
          </a:stretch>
        </p:blipFill>
        <p:spPr>
          <a:xfrm>
            <a:off x="6830398" y="950375"/>
            <a:ext cx="1623137" cy="1234620"/>
          </a:xfrm>
          <a:prstGeom prst="rect">
            <a:avLst/>
          </a:prstGeom>
          <a:ln w="12700">
            <a:solidFill>
              <a:schemeClr val="bg1"/>
            </a:solidFill>
          </a:ln>
        </p:spPr>
      </p:pic>
      <p:sp>
        <p:nvSpPr>
          <p:cNvPr id="7" name="Rectangle 6">
            <a:extLst>
              <a:ext uri="{FF2B5EF4-FFF2-40B4-BE49-F238E27FC236}">
                <a16:creationId xmlns:a16="http://schemas.microsoft.com/office/drawing/2014/main" xmlns="" id="{FA20E938-316F-4D6C-AF30-95602D0AE247}"/>
              </a:ext>
            </a:extLst>
          </p:cNvPr>
          <p:cNvSpPr/>
          <p:nvPr/>
        </p:nvSpPr>
        <p:spPr>
          <a:xfrm>
            <a:off x="5462410" y="3226425"/>
            <a:ext cx="781104" cy="320979"/>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8" name="Rectangle 7">
            <a:extLst>
              <a:ext uri="{FF2B5EF4-FFF2-40B4-BE49-F238E27FC236}">
                <a16:creationId xmlns:a16="http://schemas.microsoft.com/office/drawing/2014/main" xmlns="" id="{30D775D2-6357-4D79-989C-7BDF46A9641C}"/>
              </a:ext>
            </a:extLst>
          </p:cNvPr>
          <p:cNvSpPr/>
          <p:nvPr/>
        </p:nvSpPr>
        <p:spPr>
          <a:xfrm>
            <a:off x="5462411" y="3844211"/>
            <a:ext cx="1610194" cy="384229"/>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9" name="Rectangle 8">
            <a:extLst>
              <a:ext uri="{FF2B5EF4-FFF2-40B4-BE49-F238E27FC236}">
                <a16:creationId xmlns:a16="http://schemas.microsoft.com/office/drawing/2014/main" xmlns="" id="{F5996EDD-1BDC-4274-98D9-4139CF3FF783}"/>
              </a:ext>
            </a:extLst>
          </p:cNvPr>
          <p:cNvSpPr/>
          <p:nvPr/>
        </p:nvSpPr>
        <p:spPr>
          <a:xfrm>
            <a:off x="5442414" y="4474027"/>
            <a:ext cx="3390436" cy="423420"/>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Rectangle 9">
            <a:extLst>
              <a:ext uri="{FF2B5EF4-FFF2-40B4-BE49-F238E27FC236}">
                <a16:creationId xmlns:a16="http://schemas.microsoft.com/office/drawing/2014/main" xmlns="" id="{C3F23EAC-F397-403E-945D-01299ADF17FD}"/>
              </a:ext>
            </a:extLst>
          </p:cNvPr>
          <p:cNvSpPr/>
          <p:nvPr/>
        </p:nvSpPr>
        <p:spPr>
          <a:xfrm>
            <a:off x="5462411" y="6410131"/>
            <a:ext cx="583826" cy="288362"/>
          </a:xfrm>
          <a:prstGeom prst="rect">
            <a:avLst/>
          </a:prstGeom>
          <a:noFill/>
          <a:ln w="19050" cap="sq">
            <a:solidFill>
              <a:srgbClr val="FF0066"/>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103375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8CF08-09F4-4022-B8AB-BC2E3F4EA21B}"/>
              </a:ext>
            </a:extLst>
          </p:cNvPr>
          <p:cNvSpPr>
            <a:spLocks noGrp="1"/>
          </p:cNvSpPr>
          <p:nvPr>
            <p:ph type="ctrTitle"/>
          </p:nvPr>
        </p:nvSpPr>
        <p:spPr/>
        <p:txBody>
          <a:bodyPr/>
          <a:lstStyle/>
          <a:p>
            <a:r>
              <a:rPr lang="en-US" dirty="0"/>
              <a:t>Tables</a:t>
            </a:r>
          </a:p>
        </p:txBody>
      </p:sp>
      <p:sp>
        <p:nvSpPr>
          <p:cNvPr id="3" name="Text Placeholder 2">
            <a:extLst>
              <a:ext uri="{FF2B5EF4-FFF2-40B4-BE49-F238E27FC236}">
                <a16:creationId xmlns:a16="http://schemas.microsoft.com/office/drawing/2014/main" xmlns="" id="{6D54810F-DC94-4B08-904D-4B7C54197BA1}"/>
              </a:ext>
            </a:extLst>
          </p:cNvPr>
          <p:cNvSpPr>
            <a:spLocks noGrp="1"/>
          </p:cNvSpPr>
          <p:nvPr>
            <p:ph type="body" sz="quarter" idx="10"/>
          </p:nvPr>
        </p:nvSpPr>
        <p:spPr/>
        <p:txBody>
          <a:bodyPr/>
          <a:lstStyle/>
          <a:p>
            <a:r>
              <a:rPr lang="en-US" b="1" dirty="0"/>
              <a:t>When you adding information to your website and want to use a table consider why you are wanting to use a table? If possible use a list to present information (lists are preferred to tables for accessibility) because often table are hard for screen readers to navigate.</a:t>
            </a:r>
            <a:endParaRPr lang="en-US" dirty="0"/>
          </a:p>
          <a:p>
            <a:r>
              <a:rPr lang="en-US" b="1" dirty="0"/>
              <a:t>However if you must use a table be sure that </a:t>
            </a:r>
            <a:endParaRPr lang="en-US" dirty="0"/>
          </a:p>
          <a:p>
            <a:pPr lvl="1"/>
            <a:r>
              <a:rPr lang="en-US" dirty="0"/>
              <a:t>You are using the table to present tabular data rather than for formatting purposes</a:t>
            </a:r>
          </a:p>
          <a:p>
            <a:pPr lvl="1"/>
            <a:r>
              <a:rPr lang="en-US" dirty="0"/>
              <a:t>It is easy to make associations between the data you are presenting</a:t>
            </a:r>
          </a:p>
          <a:p>
            <a:pPr lvl="1"/>
            <a:r>
              <a:rPr lang="en-US" dirty="0"/>
              <a:t>You always include column headings (&lt;th&gt;) to make the table easier to read and easier to work through using assistive technologies</a:t>
            </a:r>
          </a:p>
          <a:p>
            <a:pPr lvl="1"/>
            <a:r>
              <a:rPr lang="en-US" dirty="0"/>
              <a:t>You add a table to the WCM using the Table app that way it is also completely responsive and can be easily read on multiple devices </a:t>
            </a:r>
          </a:p>
          <a:p>
            <a:pPr lvl="1"/>
            <a:endParaRPr lang="en-US" dirty="0"/>
          </a:p>
          <a:p>
            <a:endParaRPr lang="en-US" dirty="0"/>
          </a:p>
        </p:txBody>
      </p:sp>
    </p:spTree>
    <p:extLst>
      <p:ext uri="{BB962C8B-B14F-4D97-AF65-F5344CB8AC3E}">
        <p14:creationId xmlns:p14="http://schemas.microsoft.com/office/powerpoint/2010/main" val="243021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58729-B324-4CFC-BEEC-676F48767CB0}"/>
              </a:ext>
            </a:extLst>
          </p:cNvPr>
          <p:cNvSpPr>
            <a:spLocks noGrp="1"/>
          </p:cNvSpPr>
          <p:nvPr>
            <p:ph type="ctrTitle"/>
          </p:nvPr>
        </p:nvSpPr>
        <p:spPr/>
        <p:txBody>
          <a:bodyPr/>
          <a:lstStyle/>
          <a:p>
            <a:r>
              <a:rPr lang="en-US" dirty="0"/>
              <a:t>Accessible Table with the Table App</a:t>
            </a:r>
          </a:p>
        </p:txBody>
      </p:sp>
      <p:sp>
        <p:nvSpPr>
          <p:cNvPr id="6" name="Text Placeholder 5">
            <a:extLst>
              <a:ext uri="{FF2B5EF4-FFF2-40B4-BE49-F238E27FC236}">
                <a16:creationId xmlns:a16="http://schemas.microsoft.com/office/drawing/2014/main" xmlns="" id="{3E6B272F-F998-4702-88FF-C714C345E7A3}"/>
              </a:ext>
            </a:extLst>
          </p:cNvPr>
          <p:cNvSpPr>
            <a:spLocks noGrp="1"/>
          </p:cNvSpPr>
          <p:nvPr>
            <p:ph type="body" sz="quarter" idx="10"/>
          </p:nvPr>
        </p:nvSpPr>
        <p:spPr>
          <a:xfrm>
            <a:off x="311150" y="861485"/>
            <a:ext cx="8646238" cy="2889421"/>
          </a:xfrm>
        </p:spPr>
        <p:txBody>
          <a:bodyPr>
            <a:normAutofit fontScale="92500" lnSpcReduction="20000"/>
          </a:bodyPr>
          <a:lstStyle/>
          <a:p>
            <a:pPr marL="0" indent="0">
              <a:buNone/>
            </a:pPr>
            <a:r>
              <a:rPr lang="en-US" dirty="0"/>
              <a:t>When using the table app always make sure you:</a:t>
            </a:r>
          </a:p>
          <a:p>
            <a:r>
              <a:rPr lang="en-US" dirty="0"/>
              <a:t>Add in headers for your data  and check the appropriate boxes for the types of headers you have added. </a:t>
            </a:r>
          </a:p>
          <a:p>
            <a:r>
              <a:rPr lang="en-US" dirty="0"/>
              <a:t>Go to the “Edit Table Options” area and choose a “table style” that allows people to easily read the data</a:t>
            </a:r>
          </a:p>
          <a:p>
            <a:r>
              <a:rPr lang="en-US" dirty="0"/>
              <a:t>Add in a “Table Caption” Under “Edit Table Options” to give brief overview about table. (Shows)</a:t>
            </a:r>
          </a:p>
          <a:p>
            <a:r>
              <a:rPr lang="en-US" dirty="0"/>
              <a:t>Add in a “Table Summary” Under “Edit Table Options” to help describe data and relationships in table in detail (Doesn’t Show)</a:t>
            </a:r>
          </a:p>
          <a:p>
            <a:endParaRPr lang="en-US" dirty="0"/>
          </a:p>
        </p:txBody>
      </p:sp>
      <p:pic>
        <p:nvPicPr>
          <p:cNvPr id="5" name="Picture 4">
            <a:extLst>
              <a:ext uri="{FF2B5EF4-FFF2-40B4-BE49-F238E27FC236}">
                <a16:creationId xmlns:a16="http://schemas.microsoft.com/office/drawing/2014/main" xmlns="" id="{3430E619-B248-4271-A821-878806B5D72A}"/>
              </a:ext>
            </a:extLst>
          </p:cNvPr>
          <p:cNvPicPr>
            <a:picLocks noChangeAspect="1"/>
          </p:cNvPicPr>
          <p:nvPr/>
        </p:nvPicPr>
        <p:blipFill>
          <a:blip r:embed="rId3"/>
          <a:stretch>
            <a:fillRect/>
          </a:stretch>
        </p:blipFill>
        <p:spPr>
          <a:xfrm>
            <a:off x="1849081" y="3570571"/>
            <a:ext cx="5570376" cy="2544493"/>
          </a:xfrm>
          <a:prstGeom prst="rect">
            <a:avLst/>
          </a:prstGeom>
        </p:spPr>
      </p:pic>
      <p:sp>
        <p:nvSpPr>
          <p:cNvPr id="3" name="TextBox 2">
            <a:extLst>
              <a:ext uri="{FF2B5EF4-FFF2-40B4-BE49-F238E27FC236}">
                <a16:creationId xmlns:a16="http://schemas.microsoft.com/office/drawing/2014/main" xmlns="" id="{EA7CFB28-8C3B-4E20-9EBA-3239BE10B6AC}"/>
              </a:ext>
            </a:extLst>
          </p:cNvPr>
          <p:cNvSpPr txBox="1"/>
          <p:nvPr/>
        </p:nvSpPr>
        <p:spPr>
          <a:xfrm>
            <a:off x="246185" y="6233745"/>
            <a:ext cx="914400" cy="465993"/>
          </a:xfrm>
          <a:prstGeom prst="rect">
            <a:avLst/>
          </a:prstGeom>
          <a:noFill/>
        </p:spPr>
        <p:txBody>
          <a:bodyPr wrap="none" lIns="137160" tIns="137160" rIns="137160" bIns="137160" rtlCol="0">
            <a:noAutofit/>
          </a:bodyPr>
          <a:lstStyle/>
          <a:p>
            <a:r>
              <a:rPr lang="en-US" dirty="0"/>
              <a:t>Table example lives on: </a:t>
            </a:r>
            <a:r>
              <a:rPr lang="en-US" dirty="0">
                <a:hlinkClick r:id="rId4"/>
              </a:rPr>
              <a:t>https://sw00000004.schoolwires.net/accessibility/table</a:t>
            </a:r>
            <a:endParaRPr lang="en-US" dirty="0"/>
          </a:p>
        </p:txBody>
      </p:sp>
    </p:spTree>
    <p:extLst>
      <p:ext uri="{BB962C8B-B14F-4D97-AF65-F5344CB8AC3E}">
        <p14:creationId xmlns:p14="http://schemas.microsoft.com/office/powerpoint/2010/main" val="26080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30BE8-672C-4082-98B0-2EEAF23629B8}"/>
              </a:ext>
            </a:extLst>
          </p:cNvPr>
          <p:cNvSpPr>
            <a:spLocks noGrp="1"/>
          </p:cNvSpPr>
          <p:nvPr>
            <p:ph type="ctrTitle"/>
          </p:nvPr>
        </p:nvSpPr>
        <p:spPr/>
        <p:txBody>
          <a:bodyPr/>
          <a:lstStyle/>
          <a:p>
            <a:r>
              <a:rPr lang="en-US" dirty="0"/>
              <a:t>Alternative Text From Other Apps</a:t>
            </a:r>
          </a:p>
        </p:txBody>
      </p:sp>
      <p:sp>
        <p:nvSpPr>
          <p:cNvPr id="3" name="Text Placeholder 2">
            <a:extLst>
              <a:ext uri="{FF2B5EF4-FFF2-40B4-BE49-F238E27FC236}">
                <a16:creationId xmlns:a16="http://schemas.microsoft.com/office/drawing/2014/main" xmlns="" id="{748B50D2-32E8-4D1E-AACA-0D5AB4686B2D}"/>
              </a:ext>
            </a:extLst>
          </p:cNvPr>
          <p:cNvSpPr>
            <a:spLocks noGrp="1"/>
          </p:cNvSpPr>
          <p:nvPr>
            <p:ph type="body" sz="quarter" idx="10"/>
          </p:nvPr>
        </p:nvSpPr>
        <p:spPr/>
        <p:txBody>
          <a:bodyPr/>
          <a:lstStyle/>
          <a:p>
            <a:r>
              <a:rPr lang="en-US" dirty="0"/>
              <a:t>Headlines &amp; Features – Alt. Text on Headline Tab. </a:t>
            </a:r>
          </a:p>
          <a:p>
            <a:r>
              <a:rPr lang="en-US" dirty="0"/>
              <a:t>About the teacher – Name of Person</a:t>
            </a:r>
          </a:p>
          <a:p>
            <a:r>
              <a:rPr lang="en-US" dirty="0"/>
              <a:t>Booklist – Alt Text on Cover Image Tab.</a:t>
            </a:r>
          </a:p>
        </p:txBody>
      </p:sp>
    </p:spTree>
    <p:extLst>
      <p:ext uri="{BB962C8B-B14F-4D97-AF65-F5344CB8AC3E}">
        <p14:creationId xmlns:p14="http://schemas.microsoft.com/office/powerpoint/2010/main" val="197454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463" y="304180"/>
            <a:ext cx="5980911" cy="2166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274320" rIns="274320" bIns="274320" numCol="1" spcCol="0" rtlCol="0" fromWordArt="0" anchor="ctr" anchorCtr="0" forceAA="0" compatLnSpc="1">
            <a:prstTxWarp prst="textNoShape">
              <a:avLst/>
            </a:prstTxWarp>
            <a:noAutofit/>
          </a:bodyPr>
          <a:lstStyle/>
          <a:p>
            <a:pPr lvl="0"/>
            <a:endParaRPr lang="en-US" sz="2800" dirty="0">
              <a:solidFill>
                <a:schemeClr val="tx1"/>
              </a:solidFill>
              <a:latin typeface="Georgia" charset="0"/>
              <a:ea typeface="Georgia" charset="0"/>
              <a:cs typeface="Georgia" charset="0"/>
            </a:endParaRPr>
          </a:p>
        </p:txBody>
      </p:sp>
      <p:sp>
        <p:nvSpPr>
          <p:cNvPr id="4" name="Subtitle 3"/>
          <p:cNvSpPr>
            <a:spLocks noGrp="1"/>
          </p:cNvSpPr>
          <p:nvPr>
            <p:ph type="subTitle" idx="1"/>
          </p:nvPr>
        </p:nvSpPr>
        <p:spPr>
          <a:xfrm>
            <a:off x="448310" y="860265"/>
            <a:ext cx="8086090" cy="5101264"/>
          </a:xfrm>
        </p:spPr>
        <p:txBody>
          <a:bodyPr/>
          <a:lstStyle/>
          <a:p>
            <a:r>
              <a:rPr lang="en-US" sz="2400" b="1" dirty="0"/>
              <a:t>At the end of today’s hands-on workshop you will be able to:</a:t>
            </a:r>
          </a:p>
          <a:p>
            <a:endParaRPr lang="en-US" sz="2400" b="1" dirty="0"/>
          </a:p>
          <a:p>
            <a:pPr marL="342900" lvl="0" indent="-342900">
              <a:spcAft>
                <a:spcPts val="1200"/>
              </a:spcAft>
              <a:buFont typeface="Arial" panose="020B0604020202020204" pitchFamily="34" charset="0"/>
              <a:buChar char="•"/>
            </a:pPr>
            <a:r>
              <a:rPr lang="en-US" sz="2000" dirty="0"/>
              <a:t>Define accessibility and its importance.</a:t>
            </a:r>
          </a:p>
          <a:p>
            <a:pPr marL="342900" lvl="0" indent="-342900">
              <a:spcAft>
                <a:spcPts val="1200"/>
              </a:spcAft>
              <a:buFont typeface="Arial" panose="020B0604020202020204" pitchFamily="34" charset="0"/>
              <a:buChar char="•"/>
            </a:pPr>
            <a:r>
              <a:rPr lang="en-US" sz="2000" dirty="0"/>
              <a:t>Set up a Page</a:t>
            </a:r>
          </a:p>
          <a:p>
            <a:pPr marL="342900" lvl="0" indent="-342900">
              <a:spcAft>
                <a:spcPts val="1200"/>
              </a:spcAft>
              <a:buFont typeface="Arial" panose="020B0604020202020204" pitchFamily="34" charset="0"/>
              <a:buChar char="•"/>
            </a:pPr>
            <a:r>
              <a:rPr lang="en-US" sz="2000" dirty="0"/>
              <a:t>Format text with Headings</a:t>
            </a:r>
          </a:p>
          <a:p>
            <a:pPr marL="342900" lvl="0" indent="-342900">
              <a:spcAft>
                <a:spcPts val="1200"/>
              </a:spcAft>
              <a:buFont typeface="Arial" panose="020B0604020202020204" pitchFamily="34" charset="0"/>
              <a:buChar char="•"/>
            </a:pPr>
            <a:r>
              <a:rPr lang="en-US" sz="2000" dirty="0"/>
              <a:t>Create Accessible links</a:t>
            </a:r>
          </a:p>
          <a:p>
            <a:pPr marL="342900" lvl="0" indent="-342900">
              <a:spcAft>
                <a:spcPts val="1200"/>
              </a:spcAft>
              <a:buFont typeface="Arial" panose="020B0604020202020204" pitchFamily="34" charset="0"/>
              <a:buChar char="•"/>
            </a:pPr>
            <a:r>
              <a:rPr lang="en-US" sz="2000" dirty="0"/>
              <a:t>Create Alternative tags for images</a:t>
            </a:r>
          </a:p>
          <a:p>
            <a:pPr marL="342900" lvl="0" indent="-342900">
              <a:spcAft>
                <a:spcPts val="1200"/>
              </a:spcAft>
              <a:buFont typeface="Arial" panose="020B0604020202020204" pitchFamily="34" charset="0"/>
              <a:buChar char="•"/>
            </a:pPr>
            <a:r>
              <a:rPr lang="en-US" sz="2000" dirty="0"/>
              <a:t>Understand how and when to use color</a:t>
            </a:r>
          </a:p>
          <a:p>
            <a:pPr marL="342900" lvl="0" indent="-342900">
              <a:spcAft>
                <a:spcPts val="1200"/>
              </a:spcAft>
              <a:buFont typeface="Arial" panose="020B0604020202020204" pitchFamily="34" charset="0"/>
              <a:buChar char="•"/>
            </a:pPr>
            <a:r>
              <a:rPr lang="en-US" sz="2000" dirty="0"/>
              <a:t>Create Accessible documents</a:t>
            </a:r>
          </a:p>
          <a:p>
            <a:pPr marL="342900" lvl="0" indent="-342900">
              <a:spcAft>
                <a:spcPts val="1200"/>
              </a:spcAft>
              <a:buFont typeface="Arial" panose="020B0604020202020204" pitchFamily="34" charset="0"/>
              <a:buChar char="•"/>
            </a:pPr>
            <a:r>
              <a:rPr lang="en-US" sz="2000" dirty="0"/>
              <a:t>Understand how tables interact with screen readers</a:t>
            </a:r>
          </a:p>
          <a:p>
            <a:pPr marL="342900" lvl="0" indent="-342900">
              <a:spcAft>
                <a:spcPts val="1200"/>
              </a:spcAft>
              <a:buFont typeface="Arial" panose="020B0604020202020204" pitchFamily="34" charset="0"/>
              <a:buChar char="•"/>
            </a:pPr>
            <a:r>
              <a:rPr lang="en-US" sz="2000" dirty="0"/>
              <a:t>Understand the different video caption types</a:t>
            </a:r>
          </a:p>
          <a:p>
            <a:pPr marL="342900" lvl="0" indent="-342900">
              <a:spcAft>
                <a:spcPts val="1200"/>
              </a:spcAft>
              <a:buFont typeface="Arial" panose="020B0604020202020204" pitchFamily="34" charset="0"/>
              <a:buChar char="•"/>
            </a:pPr>
            <a:r>
              <a:rPr lang="en-US" sz="2000" dirty="0"/>
              <a:t>Find Helpful Materials for compliance and accessibility errors</a:t>
            </a:r>
          </a:p>
          <a:p>
            <a:pPr marL="342900" lvl="0" indent="-342900">
              <a:spcAft>
                <a:spcPts val="1200"/>
              </a:spcAft>
              <a:buFont typeface="Arial" panose="020B0604020202020204" pitchFamily="34" charset="0"/>
              <a:buChar char="•"/>
            </a:pPr>
            <a:endParaRPr lang="en-US" sz="2000" dirty="0"/>
          </a:p>
          <a:p>
            <a:pPr lvl="0">
              <a:spcAft>
                <a:spcPts val="1200"/>
              </a:spcAft>
            </a:pPr>
            <a:endParaRPr lang="en-US" sz="20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9345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Formatting accessible Word documents</a:t>
            </a:r>
          </a:p>
        </p:txBody>
      </p:sp>
      <p:sp>
        <p:nvSpPr>
          <p:cNvPr id="3" name="Text Placeholder 2">
            <a:extLst>
              <a:ext uri="{FF2B5EF4-FFF2-40B4-BE49-F238E27FC236}">
                <a16:creationId xmlns:a16="http://schemas.microsoft.com/office/drawing/2014/main" xmlns="" id="{3E188A72-AD58-41C0-AEE9-E69F6BEE4E31}"/>
              </a:ext>
            </a:extLst>
          </p:cNvPr>
          <p:cNvSpPr>
            <a:spLocks noGrp="1"/>
          </p:cNvSpPr>
          <p:nvPr>
            <p:ph type="body" sz="quarter" idx="10"/>
          </p:nvPr>
        </p:nvSpPr>
        <p:spPr/>
        <p:txBody>
          <a:bodyPr/>
          <a:lstStyle/>
          <a:p>
            <a:pPr marL="0" indent="0">
              <a:buNone/>
            </a:pPr>
            <a:r>
              <a:rPr lang="en-US" dirty="0"/>
              <a:t>The exact process for this will be different based upon whatever programs you have.</a:t>
            </a:r>
          </a:p>
        </p:txBody>
      </p:sp>
      <p:sp>
        <p:nvSpPr>
          <p:cNvPr id="5" name="Rectangle 4"/>
          <p:cNvSpPr/>
          <p:nvPr/>
        </p:nvSpPr>
        <p:spPr>
          <a:xfrm>
            <a:off x="312615" y="2063401"/>
            <a:ext cx="2732530" cy="34483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spcBef>
                <a:spcPts val="1200"/>
              </a:spcBef>
            </a:pPr>
            <a:r>
              <a:rPr lang="en-US" dirty="0">
                <a:solidFill>
                  <a:schemeClr val="bg1"/>
                </a:solidFill>
                <a:ea typeface="Georgia" charset="0"/>
                <a:cs typeface="Georgia" charset="0"/>
              </a:rPr>
              <a:t>Structure &amp; Formatting</a:t>
            </a:r>
          </a:p>
          <a:p>
            <a:pPr algn="ctr">
              <a:spcBef>
                <a:spcPts val="1200"/>
              </a:spcBef>
            </a:pPr>
            <a:r>
              <a:rPr lang="en-US" dirty="0">
                <a:solidFill>
                  <a:schemeClr val="bg1"/>
                </a:solidFill>
              </a:rPr>
              <a:t>(Headings, Lists etc.)</a:t>
            </a:r>
          </a:p>
        </p:txBody>
      </p:sp>
      <p:sp>
        <p:nvSpPr>
          <p:cNvPr id="7" name="Rectangle 6"/>
          <p:cNvSpPr/>
          <p:nvPr/>
        </p:nvSpPr>
        <p:spPr>
          <a:xfrm>
            <a:off x="312615" y="1926241"/>
            <a:ext cx="2732530"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88" y="2807553"/>
            <a:ext cx="1760303" cy="1765944"/>
          </a:xfrm>
          <a:prstGeom prst="rect">
            <a:avLst/>
          </a:prstGeom>
        </p:spPr>
      </p:pic>
      <p:sp>
        <p:nvSpPr>
          <p:cNvPr id="4" name="Rectangle 3"/>
          <p:cNvSpPr/>
          <p:nvPr/>
        </p:nvSpPr>
        <p:spPr>
          <a:xfrm>
            <a:off x="3206699" y="2063401"/>
            <a:ext cx="2732530" cy="34483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spcBef>
                <a:spcPts val="1200"/>
              </a:spcBef>
            </a:pPr>
            <a:r>
              <a:rPr lang="en-US" dirty="0">
                <a:solidFill>
                  <a:schemeClr val="bg1"/>
                </a:solidFill>
                <a:ea typeface="Georgia" charset="0"/>
                <a:cs typeface="Georgia" charset="0"/>
              </a:rPr>
              <a:t>Proper use of tables</a:t>
            </a:r>
            <a:endParaRPr lang="en-US" dirty="0">
              <a:solidFill>
                <a:schemeClr val="bg1"/>
              </a:solidFill>
              <a:ea typeface="Open Sans Light" charset="0"/>
              <a:cs typeface="Open Sans Light" charset="0"/>
            </a:endParaRPr>
          </a:p>
          <a:p>
            <a:pPr algn="ctr"/>
            <a:endParaRPr lang="en-US" sz="1200" b="1" dirty="0">
              <a:solidFill>
                <a:schemeClr val="bg1"/>
              </a:solidFill>
              <a:latin typeface="+mj-lt"/>
            </a:endParaRPr>
          </a:p>
        </p:txBody>
      </p:sp>
      <p:sp>
        <p:nvSpPr>
          <p:cNvPr id="8" name="Rectangle 7"/>
          <p:cNvSpPr/>
          <p:nvPr/>
        </p:nvSpPr>
        <p:spPr>
          <a:xfrm>
            <a:off x="3205735" y="1935911"/>
            <a:ext cx="2732530" cy="1371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848" y="2807553"/>
            <a:ext cx="1760303" cy="1765944"/>
          </a:xfrm>
          <a:prstGeom prst="rect">
            <a:avLst/>
          </a:prstGeom>
        </p:spPr>
      </p:pic>
      <p:sp>
        <p:nvSpPr>
          <p:cNvPr id="6" name="Rectangle 5"/>
          <p:cNvSpPr/>
          <p:nvPr/>
        </p:nvSpPr>
        <p:spPr>
          <a:xfrm>
            <a:off x="6100783" y="2063401"/>
            <a:ext cx="2732530" cy="34483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spcBef>
                <a:spcPts val="1200"/>
              </a:spcBef>
            </a:pPr>
            <a:r>
              <a:rPr lang="en-US" dirty="0">
                <a:solidFill>
                  <a:schemeClr val="bg1"/>
                </a:solidFill>
                <a:ea typeface="Georgia" charset="0"/>
                <a:cs typeface="Georgia" charset="0"/>
              </a:rPr>
              <a:t>Alt Text for Images &amp; Links</a:t>
            </a:r>
            <a:endParaRPr lang="en-US" dirty="0">
              <a:solidFill>
                <a:schemeClr val="bg1"/>
              </a:solidFill>
            </a:endParaRPr>
          </a:p>
          <a:p>
            <a:pPr algn="ctr"/>
            <a:endParaRPr lang="en-US" sz="1200" b="1" dirty="0">
              <a:solidFill>
                <a:schemeClr val="bg1"/>
              </a:solidFill>
              <a:latin typeface="+mj-lt"/>
            </a:endParaRPr>
          </a:p>
        </p:txBody>
      </p:sp>
      <p:sp>
        <p:nvSpPr>
          <p:cNvPr id="9" name="Rectangle 8"/>
          <p:cNvSpPr/>
          <p:nvPr/>
        </p:nvSpPr>
        <p:spPr>
          <a:xfrm>
            <a:off x="6100783" y="1943962"/>
            <a:ext cx="2732530" cy="1371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659" y="2807553"/>
            <a:ext cx="1760303" cy="1765945"/>
          </a:xfrm>
          <a:prstGeom prst="rect">
            <a:avLst/>
          </a:prstGeom>
        </p:spPr>
      </p:pic>
      <p:sp>
        <p:nvSpPr>
          <p:cNvPr id="10" name="TextBox 9"/>
          <p:cNvSpPr txBox="1"/>
          <p:nvPr/>
        </p:nvSpPr>
        <p:spPr>
          <a:xfrm>
            <a:off x="496712" y="6141155"/>
            <a:ext cx="7849250" cy="428978"/>
          </a:xfrm>
          <a:prstGeom prst="rect">
            <a:avLst/>
          </a:prstGeom>
          <a:noFill/>
        </p:spPr>
        <p:txBody>
          <a:bodyPr wrap="none" lIns="137160" tIns="137160" rIns="137160" bIns="137160" rtlCol="0">
            <a:noAutofit/>
          </a:bodyPr>
          <a:lstStyle/>
          <a:p>
            <a:r>
              <a:rPr lang="en-US" sz="1000" dirty="0"/>
              <a:t>*Read full article about </a:t>
            </a:r>
            <a:r>
              <a:rPr lang="en-US" sz="1000" dirty="0">
                <a:hlinkClick r:id="rId6"/>
              </a:rPr>
              <a:t>Formatting Accessible Documents</a:t>
            </a:r>
            <a:r>
              <a:rPr lang="en-US" sz="1000" dirty="0"/>
              <a:t> on Blackboard Help</a:t>
            </a:r>
          </a:p>
        </p:txBody>
      </p:sp>
    </p:spTree>
    <p:extLst>
      <p:ext uri="{BB962C8B-B14F-4D97-AF65-F5344CB8AC3E}">
        <p14:creationId xmlns:p14="http://schemas.microsoft.com/office/powerpoint/2010/main" val="19357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accessible PDFs</a:t>
            </a:r>
          </a:p>
        </p:txBody>
      </p:sp>
      <p:sp>
        <p:nvSpPr>
          <p:cNvPr id="3" name="Text Placeholder 2">
            <a:extLst>
              <a:ext uri="{FF2B5EF4-FFF2-40B4-BE49-F238E27FC236}">
                <a16:creationId xmlns:a16="http://schemas.microsoft.com/office/drawing/2014/main" xmlns="" id="{52057D0B-9A62-434E-BABE-69BD5C75C112}"/>
              </a:ext>
            </a:extLst>
          </p:cNvPr>
          <p:cNvSpPr>
            <a:spLocks noGrp="1"/>
          </p:cNvSpPr>
          <p:nvPr>
            <p:ph type="body" sz="quarter" idx="10"/>
          </p:nvPr>
        </p:nvSpPr>
        <p:spPr>
          <a:xfrm>
            <a:off x="311151" y="861484"/>
            <a:ext cx="8520111" cy="1631885"/>
          </a:xfrm>
        </p:spPr>
        <p:txBody>
          <a:bodyPr>
            <a:normAutofit lnSpcReduction="10000"/>
          </a:bodyPr>
          <a:lstStyle/>
          <a:p>
            <a:r>
              <a:rPr lang="en-US" dirty="0"/>
              <a:t>The exact process for this will be different based on whatever programs you have.</a:t>
            </a:r>
          </a:p>
          <a:p>
            <a:r>
              <a:rPr lang="en-US" dirty="0"/>
              <a:t>As a note most documents on your website should be formatted as PDFs that way everyone can view them even if they don’t have Microsoft Office etc.</a:t>
            </a:r>
          </a:p>
          <a:p>
            <a:r>
              <a:rPr lang="en-US" dirty="0"/>
              <a:t>Also  scanned PDFs are not accessible, they are essentially just a large image. </a:t>
            </a:r>
          </a:p>
        </p:txBody>
      </p:sp>
      <p:sp>
        <p:nvSpPr>
          <p:cNvPr id="5" name="Rectangle 4"/>
          <p:cNvSpPr/>
          <p:nvPr/>
        </p:nvSpPr>
        <p:spPr>
          <a:xfrm>
            <a:off x="321409" y="2807553"/>
            <a:ext cx="2732530" cy="34483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spcBef>
                <a:spcPts val="1200"/>
              </a:spcBef>
            </a:pPr>
            <a:r>
              <a:rPr lang="en-US" dirty="0">
                <a:solidFill>
                  <a:schemeClr val="bg1"/>
                </a:solidFill>
                <a:ea typeface="Georgia" charset="0"/>
                <a:cs typeface="Georgia" charset="0"/>
              </a:rPr>
              <a:t>Start from a well formatted source file.</a:t>
            </a:r>
            <a:endParaRPr lang="en-US" b="1" dirty="0">
              <a:solidFill>
                <a:schemeClr val="bg1"/>
              </a:solidFill>
            </a:endParaRPr>
          </a:p>
        </p:txBody>
      </p:sp>
      <p:sp>
        <p:nvSpPr>
          <p:cNvPr id="7" name="Rectangle 6"/>
          <p:cNvSpPr/>
          <p:nvPr/>
        </p:nvSpPr>
        <p:spPr>
          <a:xfrm>
            <a:off x="321409" y="2670393"/>
            <a:ext cx="2732530"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82" y="3551705"/>
            <a:ext cx="1760303" cy="1765944"/>
          </a:xfrm>
          <a:prstGeom prst="rect">
            <a:avLst/>
          </a:prstGeom>
        </p:spPr>
      </p:pic>
      <p:sp>
        <p:nvSpPr>
          <p:cNvPr id="4" name="Rectangle 3"/>
          <p:cNvSpPr/>
          <p:nvPr/>
        </p:nvSpPr>
        <p:spPr>
          <a:xfrm>
            <a:off x="3215493" y="2807553"/>
            <a:ext cx="2732530" cy="34483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spcBef>
                <a:spcPts val="1200"/>
              </a:spcBef>
            </a:pPr>
            <a:r>
              <a:rPr lang="en-US" dirty="0">
                <a:solidFill>
                  <a:schemeClr val="bg1"/>
                </a:solidFill>
                <a:ea typeface="Georgia" charset="0"/>
                <a:cs typeface="Georgia" charset="0"/>
              </a:rPr>
              <a:t>Include accessibility tags when saved to PDF.</a:t>
            </a:r>
            <a:endParaRPr lang="en-US" dirty="0">
              <a:solidFill>
                <a:schemeClr val="bg1"/>
              </a:solidFill>
              <a:ea typeface="Open Sans Light" charset="0"/>
              <a:cs typeface="Open Sans Light" charset="0"/>
            </a:endParaRPr>
          </a:p>
          <a:p>
            <a:pPr algn="ctr"/>
            <a:endParaRPr lang="en-US" sz="1200" b="1" dirty="0">
              <a:solidFill>
                <a:schemeClr val="bg1"/>
              </a:solidFill>
              <a:latin typeface="+mj-lt"/>
            </a:endParaRPr>
          </a:p>
        </p:txBody>
      </p:sp>
      <p:sp>
        <p:nvSpPr>
          <p:cNvPr id="8" name="Rectangle 7"/>
          <p:cNvSpPr/>
          <p:nvPr/>
        </p:nvSpPr>
        <p:spPr>
          <a:xfrm>
            <a:off x="3214529" y="2680063"/>
            <a:ext cx="2732530" cy="1371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642" y="3551705"/>
            <a:ext cx="1760302" cy="1765944"/>
          </a:xfrm>
          <a:prstGeom prst="rect">
            <a:avLst/>
          </a:prstGeom>
        </p:spPr>
      </p:pic>
      <p:sp>
        <p:nvSpPr>
          <p:cNvPr id="6" name="Rectangle 5"/>
          <p:cNvSpPr/>
          <p:nvPr/>
        </p:nvSpPr>
        <p:spPr>
          <a:xfrm>
            <a:off x="6109577" y="2807553"/>
            <a:ext cx="2732530" cy="344839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spcBef>
                <a:spcPts val="1200"/>
              </a:spcBef>
            </a:pPr>
            <a:r>
              <a:rPr lang="en-US" dirty="0">
                <a:solidFill>
                  <a:schemeClr val="bg1"/>
                </a:solidFill>
                <a:ea typeface="Georgia" charset="0"/>
                <a:cs typeface="Georgia" charset="0"/>
              </a:rPr>
              <a:t>Invest in Acrobat Pro and use it’s accessibility tools</a:t>
            </a:r>
            <a:endParaRPr lang="en-US" dirty="0">
              <a:solidFill>
                <a:schemeClr val="bg1"/>
              </a:solidFill>
            </a:endParaRPr>
          </a:p>
          <a:p>
            <a:pPr algn="ctr"/>
            <a:endParaRPr lang="en-US" sz="1200" b="1" dirty="0">
              <a:solidFill>
                <a:schemeClr val="bg1"/>
              </a:solidFill>
              <a:latin typeface="+mj-lt"/>
            </a:endParaRPr>
          </a:p>
        </p:txBody>
      </p:sp>
      <p:sp>
        <p:nvSpPr>
          <p:cNvPr id="9" name="Rectangle 8"/>
          <p:cNvSpPr/>
          <p:nvPr/>
        </p:nvSpPr>
        <p:spPr>
          <a:xfrm>
            <a:off x="6109577" y="2688114"/>
            <a:ext cx="2732530" cy="137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4453" y="3551705"/>
            <a:ext cx="1760303" cy="1765944"/>
          </a:xfrm>
          <a:prstGeom prst="rect">
            <a:avLst/>
          </a:prstGeom>
        </p:spPr>
      </p:pic>
      <p:sp>
        <p:nvSpPr>
          <p:cNvPr id="13" name="TextBox 12"/>
          <p:cNvSpPr txBox="1"/>
          <p:nvPr/>
        </p:nvSpPr>
        <p:spPr>
          <a:xfrm>
            <a:off x="496712" y="6141155"/>
            <a:ext cx="7849250" cy="428978"/>
          </a:xfrm>
          <a:prstGeom prst="rect">
            <a:avLst/>
          </a:prstGeom>
          <a:noFill/>
        </p:spPr>
        <p:txBody>
          <a:bodyPr wrap="none" lIns="137160" tIns="137160" rIns="137160" bIns="137160" rtlCol="0">
            <a:noAutofit/>
          </a:bodyPr>
          <a:lstStyle/>
          <a:p>
            <a:r>
              <a:rPr lang="en-US" sz="1000" dirty="0"/>
              <a:t>*Read full article about </a:t>
            </a:r>
            <a:r>
              <a:rPr lang="en-US" sz="1000" dirty="0">
                <a:hlinkClick r:id="rId6"/>
              </a:rPr>
              <a:t>Formatting Accessible Documents</a:t>
            </a:r>
            <a:r>
              <a:rPr lang="en-US" sz="1000" dirty="0"/>
              <a:t> (look for PDF section) on Blackboard Help</a:t>
            </a:r>
          </a:p>
        </p:txBody>
      </p:sp>
    </p:spTree>
    <p:extLst>
      <p:ext uri="{BB962C8B-B14F-4D97-AF65-F5344CB8AC3E}">
        <p14:creationId xmlns:p14="http://schemas.microsoft.com/office/powerpoint/2010/main" val="31319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Principles of PowerPoint Accessibility</a:t>
            </a:r>
          </a:p>
        </p:txBody>
      </p:sp>
      <p:sp>
        <p:nvSpPr>
          <p:cNvPr id="3" name="Text Placeholder 2">
            <a:extLst>
              <a:ext uri="{FF2B5EF4-FFF2-40B4-BE49-F238E27FC236}">
                <a16:creationId xmlns:a16="http://schemas.microsoft.com/office/drawing/2014/main" xmlns="" id="{C50BB423-8812-4EDD-9036-8E37B7CAAC81}"/>
              </a:ext>
            </a:extLst>
          </p:cNvPr>
          <p:cNvSpPr>
            <a:spLocks noGrp="1"/>
          </p:cNvSpPr>
          <p:nvPr>
            <p:ph type="body" sz="quarter" idx="10"/>
          </p:nvPr>
        </p:nvSpPr>
        <p:spPr/>
        <p:txBody>
          <a:bodyPr/>
          <a:lstStyle/>
          <a:p>
            <a:endParaRPr lang="en-US" dirty="0"/>
          </a:p>
        </p:txBody>
      </p:sp>
      <p:sp>
        <p:nvSpPr>
          <p:cNvPr id="4" name="Rectangle 3"/>
          <p:cNvSpPr/>
          <p:nvPr/>
        </p:nvSpPr>
        <p:spPr>
          <a:xfrm>
            <a:off x="496712" y="1557865"/>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Slide Titles</a:t>
            </a:r>
          </a:p>
        </p:txBody>
      </p:sp>
      <p:sp>
        <p:nvSpPr>
          <p:cNvPr id="8" name="Rectangle 7"/>
          <p:cNvSpPr/>
          <p:nvPr/>
        </p:nvSpPr>
        <p:spPr>
          <a:xfrm>
            <a:off x="496713" y="1420704"/>
            <a:ext cx="3883378" cy="137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249" y="1857403"/>
            <a:ext cx="1760303" cy="1765944"/>
          </a:xfrm>
          <a:prstGeom prst="rect">
            <a:avLst/>
          </a:prstGeom>
        </p:spPr>
      </p:pic>
      <p:sp>
        <p:nvSpPr>
          <p:cNvPr id="5" name="Rectangle 4"/>
          <p:cNvSpPr/>
          <p:nvPr/>
        </p:nvSpPr>
        <p:spPr>
          <a:xfrm>
            <a:off x="4801250" y="1557864"/>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Reading Order</a:t>
            </a:r>
          </a:p>
          <a:p>
            <a:pPr algn="ctr"/>
            <a:r>
              <a:rPr lang="en-US" dirty="0">
                <a:solidFill>
                  <a:schemeClr val="bg1"/>
                </a:solidFill>
              </a:rPr>
              <a:t>(Check on this in Outline view)</a:t>
            </a:r>
          </a:p>
        </p:txBody>
      </p:sp>
      <p:sp>
        <p:nvSpPr>
          <p:cNvPr id="9" name="Rectangle 8"/>
          <p:cNvSpPr/>
          <p:nvPr/>
        </p:nvSpPr>
        <p:spPr>
          <a:xfrm>
            <a:off x="4801250" y="1420704"/>
            <a:ext cx="3883378"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787" y="1849317"/>
            <a:ext cx="1760303" cy="1765944"/>
          </a:xfrm>
          <a:prstGeom prst="rect">
            <a:avLst/>
          </a:prstGeom>
        </p:spPr>
      </p:pic>
      <p:sp>
        <p:nvSpPr>
          <p:cNvPr id="6" name="Rectangle 5"/>
          <p:cNvSpPr/>
          <p:nvPr/>
        </p:nvSpPr>
        <p:spPr>
          <a:xfrm>
            <a:off x="496712" y="3922887"/>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Alt Text for Images</a:t>
            </a:r>
          </a:p>
        </p:txBody>
      </p:sp>
      <p:sp>
        <p:nvSpPr>
          <p:cNvPr id="10" name="Rectangle 9"/>
          <p:cNvSpPr/>
          <p:nvPr/>
        </p:nvSpPr>
        <p:spPr>
          <a:xfrm>
            <a:off x="496712" y="3785726"/>
            <a:ext cx="3883378" cy="1371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629" y="4255910"/>
            <a:ext cx="1760303" cy="1765945"/>
          </a:xfrm>
          <a:prstGeom prst="rect">
            <a:avLst/>
          </a:prstGeom>
        </p:spPr>
      </p:pic>
      <p:sp>
        <p:nvSpPr>
          <p:cNvPr id="7" name="Rectangle 6"/>
          <p:cNvSpPr/>
          <p:nvPr/>
        </p:nvSpPr>
        <p:spPr>
          <a:xfrm>
            <a:off x="4801250" y="3922886"/>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Self-describing links</a:t>
            </a:r>
          </a:p>
        </p:txBody>
      </p:sp>
      <p:sp>
        <p:nvSpPr>
          <p:cNvPr id="11" name="Rectangle 10"/>
          <p:cNvSpPr/>
          <p:nvPr/>
        </p:nvSpPr>
        <p:spPr>
          <a:xfrm>
            <a:off x="4801250" y="3777540"/>
            <a:ext cx="3883378" cy="1371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2786" y="4266369"/>
            <a:ext cx="1760303" cy="1765944"/>
          </a:xfrm>
          <a:prstGeom prst="rect">
            <a:avLst/>
          </a:prstGeom>
        </p:spPr>
      </p:pic>
      <p:sp>
        <p:nvSpPr>
          <p:cNvPr id="12" name="TextBox 11"/>
          <p:cNvSpPr txBox="1"/>
          <p:nvPr/>
        </p:nvSpPr>
        <p:spPr>
          <a:xfrm>
            <a:off x="496712" y="6141155"/>
            <a:ext cx="7849250" cy="428978"/>
          </a:xfrm>
          <a:prstGeom prst="rect">
            <a:avLst/>
          </a:prstGeom>
          <a:noFill/>
        </p:spPr>
        <p:txBody>
          <a:bodyPr wrap="none" lIns="137160" tIns="137160" rIns="137160" bIns="137160" rtlCol="0">
            <a:noAutofit/>
          </a:bodyPr>
          <a:lstStyle/>
          <a:p>
            <a:r>
              <a:rPr lang="en-US" sz="1000" dirty="0"/>
              <a:t>*Read full article about the </a:t>
            </a:r>
            <a:r>
              <a:rPr lang="en-US" sz="1000" dirty="0">
                <a:hlinkClick r:id="rId7"/>
              </a:rPr>
              <a:t>Principles of PowerPoint Accessibility</a:t>
            </a:r>
            <a:r>
              <a:rPr lang="en-US" sz="1000" dirty="0"/>
              <a:t> on Blackboard Help</a:t>
            </a:r>
          </a:p>
        </p:txBody>
      </p:sp>
    </p:spTree>
    <p:extLst>
      <p:ext uri="{BB962C8B-B14F-4D97-AF65-F5344CB8AC3E}">
        <p14:creationId xmlns:p14="http://schemas.microsoft.com/office/powerpoint/2010/main" val="138944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B32BE3-35AD-4646-A7EC-ED7104B895D7}"/>
              </a:ext>
            </a:extLst>
          </p:cNvPr>
          <p:cNvSpPr>
            <a:spLocks noGrp="1"/>
          </p:cNvSpPr>
          <p:nvPr>
            <p:ph type="ctrTitle"/>
          </p:nvPr>
        </p:nvSpPr>
        <p:spPr/>
        <p:txBody>
          <a:bodyPr/>
          <a:lstStyle/>
          <a:p>
            <a:r>
              <a:rPr lang="en-US" dirty="0"/>
              <a:t>Color &amp; Accessibility</a:t>
            </a:r>
          </a:p>
        </p:txBody>
      </p:sp>
      <p:sp>
        <p:nvSpPr>
          <p:cNvPr id="3" name="Text Placeholder 2">
            <a:extLst>
              <a:ext uri="{FF2B5EF4-FFF2-40B4-BE49-F238E27FC236}">
                <a16:creationId xmlns:a16="http://schemas.microsoft.com/office/drawing/2014/main" xmlns="" id="{55AF94A1-3EE4-418D-AC31-A5075010228D}"/>
              </a:ext>
            </a:extLst>
          </p:cNvPr>
          <p:cNvSpPr>
            <a:spLocks noGrp="1"/>
          </p:cNvSpPr>
          <p:nvPr>
            <p:ph type="body" sz="quarter" idx="10"/>
          </p:nvPr>
        </p:nvSpPr>
        <p:spPr/>
        <p:txBody>
          <a:bodyPr/>
          <a:lstStyle/>
          <a:p>
            <a:r>
              <a:rPr lang="en-US" dirty="0"/>
              <a:t>In any sort of content you create color plays a very important role in its accessibility.</a:t>
            </a:r>
          </a:p>
          <a:p>
            <a:r>
              <a:rPr lang="en-US" dirty="0"/>
              <a:t>Low contrast between text and its background can make content difficult to read for everyone, especially low-vision and colorblind students.</a:t>
            </a:r>
          </a:p>
          <a:p>
            <a:r>
              <a:rPr lang="en-US" dirty="0"/>
              <a:t>These are some resources to help you analyze and find acceptable levels of color contrast. </a:t>
            </a:r>
          </a:p>
          <a:p>
            <a:pPr lvl="1"/>
            <a:r>
              <a:rPr lang="en-US" dirty="0"/>
              <a:t>Color Contest Analyzer:</a:t>
            </a:r>
          </a:p>
          <a:p>
            <a:pPr lvl="2"/>
            <a:r>
              <a:rPr lang="en-US" u="sng" dirty="0">
                <a:solidFill>
                  <a:srgbClr val="0000FF"/>
                </a:solidFill>
                <a:uFill>
                  <a:solidFill>
                    <a:srgbClr val="0000FF"/>
                  </a:solidFill>
                </a:uFill>
                <a:hlinkClick r:id="rId2"/>
              </a:rPr>
              <a:t>https://www.paciellogroup.com/resources/contrastanalyser/</a:t>
            </a:r>
            <a:endParaRPr lang="en-US" u="sng" dirty="0">
              <a:solidFill>
                <a:srgbClr val="0000FF"/>
              </a:solidFill>
              <a:uFill>
                <a:solidFill>
                  <a:srgbClr val="0000FF"/>
                </a:solidFill>
              </a:uFill>
            </a:endParaRPr>
          </a:p>
          <a:p>
            <a:pPr lvl="1"/>
            <a:r>
              <a:rPr lang="en-US" dirty="0"/>
              <a:t>Web-based Color Contrast Analyzers:</a:t>
            </a:r>
          </a:p>
          <a:p>
            <a:pPr lvl="2"/>
            <a:r>
              <a:rPr lang="en-US" dirty="0">
                <a:hlinkClick r:id="rId3"/>
              </a:rPr>
              <a:t>WebAim - web accessibility in mind</a:t>
            </a:r>
            <a:endParaRPr lang="en-US" dirty="0"/>
          </a:p>
          <a:p>
            <a:pPr lvl="2"/>
            <a:r>
              <a:rPr lang="en-US" dirty="0">
                <a:hlinkClick r:id="rId4"/>
              </a:rPr>
              <a:t>Accessible Colors</a:t>
            </a:r>
            <a:endParaRPr lang="en-US" dirty="0"/>
          </a:p>
          <a:p>
            <a:endParaRPr lang="en-US" dirty="0"/>
          </a:p>
        </p:txBody>
      </p:sp>
    </p:spTree>
    <p:extLst>
      <p:ext uri="{BB962C8B-B14F-4D97-AF65-F5344CB8AC3E}">
        <p14:creationId xmlns:p14="http://schemas.microsoft.com/office/powerpoint/2010/main" val="13667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Captioning Videos</a:t>
            </a:r>
          </a:p>
        </p:txBody>
      </p:sp>
      <p:sp>
        <p:nvSpPr>
          <p:cNvPr id="3" name="Text Placeholder 2">
            <a:extLst>
              <a:ext uri="{FF2B5EF4-FFF2-40B4-BE49-F238E27FC236}">
                <a16:creationId xmlns:a16="http://schemas.microsoft.com/office/drawing/2014/main" xmlns="" id="{018BAAE3-3758-4AFF-937E-F8B8548550A0}"/>
              </a:ext>
            </a:extLst>
          </p:cNvPr>
          <p:cNvSpPr>
            <a:spLocks noGrp="1"/>
          </p:cNvSpPr>
          <p:nvPr>
            <p:ph type="body" sz="quarter" idx="10"/>
          </p:nvPr>
        </p:nvSpPr>
        <p:spPr/>
        <p:txBody>
          <a:bodyPr/>
          <a:lstStyle/>
          <a:p>
            <a:pPr marL="0" indent="0">
              <a:buNone/>
            </a:pPr>
            <a:r>
              <a:rPr lang="en-US" dirty="0"/>
              <a:t>Make sure any videos you embed on your site include captioning.  Whether that means finding already captioned videos to use or creating your own captioned videos. </a:t>
            </a:r>
          </a:p>
        </p:txBody>
      </p:sp>
      <p:sp>
        <p:nvSpPr>
          <p:cNvPr id="4" name="Rectangle 3"/>
          <p:cNvSpPr/>
          <p:nvPr/>
        </p:nvSpPr>
        <p:spPr>
          <a:xfrm>
            <a:off x="496713" y="1985202"/>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Find already captioned videos</a:t>
            </a:r>
          </a:p>
        </p:txBody>
      </p:sp>
      <p:sp>
        <p:nvSpPr>
          <p:cNvPr id="8" name="Rectangle 7"/>
          <p:cNvSpPr/>
          <p:nvPr/>
        </p:nvSpPr>
        <p:spPr>
          <a:xfrm>
            <a:off x="496714" y="1848041"/>
            <a:ext cx="3883378" cy="137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250" y="2284740"/>
            <a:ext cx="1760302" cy="1765944"/>
          </a:xfrm>
          <a:prstGeom prst="rect">
            <a:avLst/>
          </a:prstGeom>
        </p:spPr>
      </p:pic>
      <p:sp>
        <p:nvSpPr>
          <p:cNvPr id="5" name="Rectangle 4"/>
          <p:cNvSpPr/>
          <p:nvPr/>
        </p:nvSpPr>
        <p:spPr>
          <a:xfrm>
            <a:off x="4801251" y="1985201"/>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To make self captioning easier start with a storyboard</a:t>
            </a:r>
          </a:p>
        </p:txBody>
      </p:sp>
      <p:sp>
        <p:nvSpPr>
          <p:cNvPr id="9" name="Rectangle 8"/>
          <p:cNvSpPr/>
          <p:nvPr/>
        </p:nvSpPr>
        <p:spPr>
          <a:xfrm>
            <a:off x="4801251" y="1848041"/>
            <a:ext cx="3883378" cy="1371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788" y="2412538"/>
            <a:ext cx="1760302" cy="1765944"/>
          </a:xfrm>
          <a:prstGeom prst="rect">
            <a:avLst/>
          </a:prstGeom>
        </p:spPr>
      </p:pic>
      <p:sp>
        <p:nvSpPr>
          <p:cNvPr id="6" name="Rectangle 5"/>
          <p:cNvSpPr/>
          <p:nvPr/>
        </p:nvSpPr>
        <p:spPr>
          <a:xfrm>
            <a:off x="496713" y="4350224"/>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Upload videos to YouTube.</a:t>
            </a:r>
          </a:p>
        </p:txBody>
      </p:sp>
      <p:sp>
        <p:nvSpPr>
          <p:cNvPr id="10" name="Rectangle 9"/>
          <p:cNvSpPr/>
          <p:nvPr/>
        </p:nvSpPr>
        <p:spPr>
          <a:xfrm>
            <a:off x="496713" y="4213063"/>
            <a:ext cx="3883378"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496" y="4782742"/>
            <a:ext cx="2061810" cy="1282963"/>
          </a:xfrm>
          <a:prstGeom prst="rect">
            <a:avLst/>
          </a:prstGeom>
        </p:spPr>
      </p:pic>
      <p:sp>
        <p:nvSpPr>
          <p:cNvPr id="7" name="Rectangle 6"/>
          <p:cNvSpPr/>
          <p:nvPr/>
        </p:nvSpPr>
        <p:spPr>
          <a:xfrm>
            <a:off x="4801251" y="4350223"/>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Edit automatic captions on YouTube before posting on your website.</a:t>
            </a:r>
          </a:p>
        </p:txBody>
      </p:sp>
      <p:sp>
        <p:nvSpPr>
          <p:cNvPr id="11" name="Rectangle 10"/>
          <p:cNvSpPr/>
          <p:nvPr/>
        </p:nvSpPr>
        <p:spPr>
          <a:xfrm>
            <a:off x="4801251" y="4204877"/>
            <a:ext cx="3883378" cy="1371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2788" y="4860003"/>
            <a:ext cx="1760302" cy="1765944"/>
          </a:xfrm>
          <a:prstGeom prst="rect">
            <a:avLst/>
          </a:prstGeom>
        </p:spPr>
      </p:pic>
      <p:sp>
        <p:nvSpPr>
          <p:cNvPr id="12" name="TextBox 11"/>
          <p:cNvSpPr txBox="1"/>
          <p:nvPr/>
        </p:nvSpPr>
        <p:spPr>
          <a:xfrm>
            <a:off x="496712" y="6393627"/>
            <a:ext cx="7849250" cy="428978"/>
          </a:xfrm>
          <a:prstGeom prst="rect">
            <a:avLst/>
          </a:prstGeom>
          <a:noFill/>
        </p:spPr>
        <p:txBody>
          <a:bodyPr wrap="none" lIns="137160" tIns="137160" rIns="137160" bIns="137160" rtlCol="0">
            <a:noAutofit/>
          </a:bodyPr>
          <a:lstStyle/>
          <a:p>
            <a:r>
              <a:rPr lang="en-US" sz="1000" dirty="0"/>
              <a:t>*Read full article about </a:t>
            </a:r>
            <a:r>
              <a:rPr lang="en-US" sz="1000" dirty="0">
                <a:hlinkClick r:id="rId7"/>
              </a:rPr>
              <a:t>Captioning Video</a:t>
            </a:r>
            <a:r>
              <a:rPr lang="en-US" sz="1000" dirty="0"/>
              <a:t> on Blackboard Help</a:t>
            </a:r>
          </a:p>
        </p:txBody>
      </p:sp>
    </p:spTree>
    <p:extLst>
      <p:ext uri="{BB962C8B-B14F-4D97-AF65-F5344CB8AC3E}">
        <p14:creationId xmlns:p14="http://schemas.microsoft.com/office/powerpoint/2010/main" val="33676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E4E7E-F4BE-4A80-A2A9-ACDC9C00FBFE}"/>
              </a:ext>
            </a:extLst>
          </p:cNvPr>
          <p:cNvSpPr>
            <a:spLocks noGrp="1"/>
          </p:cNvSpPr>
          <p:nvPr>
            <p:ph type="ctrTitle"/>
          </p:nvPr>
        </p:nvSpPr>
        <p:spPr/>
        <p:txBody>
          <a:bodyPr/>
          <a:lstStyle/>
          <a:p>
            <a:r>
              <a:rPr lang="en-US" dirty="0"/>
              <a:t>5 Kinds of Captions</a:t>
            </a:r>
          </a:p>
        </p:txBody>
      </p:sp>
      <p:sp>
        <p:nvSpPr>
          <p:cNvPr id="3" name="Text Placeholder 2">
            <a:extLst>
              <a:ext uri="{FF2B5EF4-FFF2-40B4-BE49-F238E27FC236}">
                <a16:creationId xmlns:a16="http://schemas.microsoft.com/office/drawing/2014/main" xmlns="" id="{834372E7-46AC-4317-80D4-ECEE2A2A86C6}"/>
              </a:ext>
            </a:extLst>
          </p:cNvPr>
          <p:cNvSpPr>
            <a:spLocks noGrp="1"/>
          </p:cNvSpPr>
          <p:nvPr>
            <p:ph type="body" sz="quarter" idx="10"/>
          </p:nvPr>
        </p:nvSpPr>
        <p:spPr/>
        <p:txBody>
          <a:bodyPr>
            <a:normAutofit fontScale="92500" lnSpcReduction="20000"/>
          </a:bodyPr>
          <a:lstStyle/>
          <a:p>
            <a:pPr lvl="0"/>
            <a:r>
              <a:rPr lang="en-US" b="1" dirty="0"/>
              <a:t>Closed Captions</a:t>
            </a:r>
            <a:r>
              <a:rPr lang="en-US" dirty="0"/>
              <a:t> are optional; they can be turned on or off with video controls. Videos with closed captions will have double CC icon. If you use closed captions, keep in mind, users who want access to closed captions will need to know how to turn them on, so it is important to include instructions for users. </a:t>
            </a:r>
          </a:p>
          <a:p>
            <a:pPr lvl="1"/>
            <a:r>
              <a:rPr lang="en-US" dirty="0"/>
              <a:t>(Example of CC: </a:t>
            </a:r>
            <a:r>
              <a:rPr lang="en-US" u="sng" dirty="0">
                <a:hlinkClick r:id="rId2"/>
              </a:rPr>
              <a:t>https://www.youtube.com/watch?v=7SYnAJg1Cig</a:t>
            </a:r>
            <a:r>
              <a:rPr lang="en-US" dirty="0"/>
              <a:t>)</a:t>
            </a:r>
          </a:p>
          <a:p>
            <a:pPr lvl="0"/>
            <a:r>
              <a:rPr lang="en-US" b="1" dirty="0"/>
              <a:t>Open Captions</a:t>
            </a:r>
            <a:r>
              <a:rPr lang="en-US" dirty="0"/>
              <a:t> are always displayed because it is part of the video stream. Users don't have to know how to turn these captions on. </a:t>
            </a:r>
          </a:p>
          <a:p>
            <a:pPr lvl="1"/>
            <a:r>
              <a:rPr lang="en-US" dirty="0"/>
              <a:t>(Example of Open Captions: </a:t>
            </a:r>
            <a:r>
              <a:rPr lang="en-US" u="sng" dirty="0">
                <a:hlinkClick r:id="rId3"/>
              </a:rPr>
              <a:t>https://www.youtube.com/watch?v=eTrkysvC8QA</a:t>
            </a:r>
            <a:r>
              <a:rPr lang="en-US" dirty="0"/>
              <a:t>)  </a:t>
            </a:r>
          </a:p>
          <a:p>
            <a:pPr lvl="0"/>
            <a:r>
              <a:rPr lang="en-US" b="1" dirty="0"/>
              <a:t>Audio Descriptions</a:t>
            </a:r>
            <a:r>
              <a:rPr lang="en-US" dirty="0"/>
              <a:t> provide users with sound descriptions, such as "door creaking", and they give a better experience. </a:t>
            </a:r>
          </a:p>
          <a:p>
            <a:pPr lvl="1"/>
            <a:r>
              <a:rPr lang="en-US" dirty="0"/>
              <a:t>(Example of Audio Description: </a:t>
            </a:r>
            <a:r>
              <a:rPr lang="en-US" u="sng" dirty="0">
                <a:hlinkClick r:id="rId3"/>
              </a:rPr>
              <a:t>https://www.youtube.com/watch?v=eTrkysvC8QA</a:t>
            </a:r>
            <a:r>
              <a:rPr lang="en-US" dirty="0"/>
              <a:t>)  </a:t>
            </a:r>
          </a:p>
          <a:p>
            <a:pPr lvl="0"/>
            <a:r>
              <a:rPr lang="en-US" b="1" dirty="0"/>
              <a:t>Real-time Captions</a:t>
            </a:r>
            <a:r>
              <a:rPr lang="en-US" dirty="0"/>
              <a:t> used for live events or sessions. These services are separate from Blackboard. There is typically a cost for this service and would need to be arranged prior to event or session. </a:t>
            </a:r>
          </a:p>
          <a:p>
            <a:pPr lvl="0"/>
            <a:r>
              <a:rPr lang="en-US" b="1" dirty="0"/>
              <a:t>Subtitle</a:t>
            </a:r>
            <a:r>
              <a:rPr lang="en-US" dirty="0"/>
              <a:t>s translate spoken dialog, usually translated into a different language, and don't include audio descriptions. Subtitles assume that the user can see and here.</a:t>
            </a:r>
          </a:p>
          <a:p>
            <a:endParaRPr lang="en-US" dirty="0"/>
          </a:p>
        </p:txBody>
      </p:sp>
    </p:spTree>
    <p:extLst>
      <p:ext uri="{BB962C8B-B14F-4D97-AF65-F5344CB8AC3E}">
        <p14:creationId xmlns:p14="http://schemas.microsoft.com/office/powerpoint/2010/main" val="220386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2B642-8AC8-4608-83DD-2D6A638D8DCF}"/>
              </a:ext>
            </a:extLst>
          </p:cNvPr>
          <p:cNvSpPr>
            <a:spLocks noGrp="1"/>
          </p:cNvSpPr>
          <p:nvPr>
            <p:ph type="ctrTitle"/>
          </p:nvPr>
        </p:nvSpPr>
        <p:spPr/>
        <p:txBody>
          <a:bodyPr/>
          <a:lstStyle/>
          <a:p>
            <a:r>
              <a:rPr lang="en-US" dirty="0"/>
              <a:t>Accessibility Checklist</a:t>
            </a:r>
          </a:p>
        </p:txBody>
      </p:sp>
      <p:sp>
        <p:nvSpPr>
          <p:cNvPr id="3" name="Text Placeholder 2">
            <a:extLst>
              <a:ext uri="{FF2B5EF4-FFF2-40B4-BE49-F238E27FC236}">
                <a16:creationId xmlns:a16="http://schemas.microsoft.com/office/drawing/2014/main" xmlns="" id="{DFF9F9A6-89A2-4D36-BA6D-6DEAB865A671}"/>
              </a:ext>
            </a:extLst>
          </p:cNvPr>
          <p:cNvSpPr>
            <a:spLocks noGrp="1"/>
          </p:cNvSpPr>
          <p:nvPr>
            <p:ph type="body" sz="quarter" idx="10"/>
          </p:nvPr>
        </p:nvSpPr>
        <p:spPr>
          <a:xfrm>
            <a:off x="311151" y="861485"/>
            <a:ext cx="4447462" cy="5403850"/>
          </a:xfrm>
        </p:spPr>
        <p:txBody>
          <a:bodyPr>
            <a:normAutofit fontScale="92500" lnSpcReduction="10000"/>
          </a:bodyPr>
          <a:lstStyle/>
          <a:p>
            <a:pPr marL="0" indent="0" defTabSz="388606">
              <a:spcBef>
                <a:spcPts val="773"/>
              </a:spcBef>
              <a:buNone/>
              <a:defRPr sz="2380"/>
            </a:pPr>
            <a:r>
              <a:rPr lang="en-US" sz="3500" b="1" dirty="0"/>
              <a:t>Don’t plan to fix these things afterward. Make them part of your workflow.</a:t>
            </a:r>
            <a:endParaRPr lang="en-US" sz="3500" dirty="0"/>
          </a:p>
          <a:p>
            <a:pPr marL="303599" indent="-303599" defTabSz="388606">
              <a:spcBef>
                <a:spcPts val="773"/>
              </a:spcBef>
              <a:buChar char="✓"/>
              <a:defRPr sz="2380"/>
            </a:pPr>
            <a:r>
              <a:rPr lang="en-US" dirty="0"/>
              <a:t>Large enough font</a:t>
            </a:r>
          </a:p>
          <a:p>
            <a:pPr marL="303599" indent="-303599" defTabSz="388606">
              <a:spcBef>
                <a:spcPts val="773"/>
              </a:spcBef>
              <a:buChar char="✓"/>
              <a:defRPr sz="2380"/>
            </a:pPr>
            <a:r>
              <a:rPr lang="en-US" dirty="0"/>
              <a:t>Contrast between text and background</a:t>
            </a:r>
          </a:p>
          <a:p>
            <a:pPr marL="303599" indent="-303599" defTabSz="388606">
              <a:spcBef>
                <a:spcPts val="773"/>
              </a:spcBef>
              <a:buChar char="✓"/>
              <a:defRPr sz="2380"/>
            </a:pPr>
            <a:r>
              <a:rPr lang="en-US" dirty="0"/>
              <a:t>Proper heading styles </a:t>
            </a:r>
          </a:p>
          <a:p>
            <a:pPr marL="303599" indent="-303599" defTabSz="388606">
              <a:spcBef>
                <a:spcPts val="773"/>
              </a:spcBef>
              <a:buChar char="✓"/>
              <a:defRPr sz="2380"/>
            </a:pPr>
            <a:r>
              <a:rPr lang="en-US" dirty="0"/>
              <a:t>Logical heading structure </a:t>
            </a:r>
          </a:p>
          <a:p>
            <a:pPr marL="303599" indent="-303599" defTabSz="388606">
              <a:spcBef>
                <a:spcPts val="773"/>
              </a:spcBef>
              <a:buChar char="✓"/>
              <a:defRPr sz="2380"/>
            </a:pPr>
            <a:r>
              <a:rPr lang="en-US" dirty="0"/>
              <a:t>Alt descriptions for images</a:t>
            </a:r>
          </a:p>
          <a:p>
            <a:pPr marL="303599" indent="-303599" defTabSz="388606">
              <a:spcBef>
                <a:spcPts val="773"/>
              </a:spcBef>
              <a:buChar char="✓"/>
              <a:defRPr sz="2380"/>
            </a:pPr>
            <a:r>
              <a:rPr lang="en-US" dirty="0"/>
              <a:t>Tables used for tabular data</a:t>
            </a:r>
          </a:p>
          <a:p>
            <a:pPr marL="303599" indent="-303599" defTabSz="388606">
              <a:spcBef>
                <a:spcPts val="773"/>
              </a:spcBef>
              <a:buChar char="✓"/>
              <a:defRPr sz="2380"/>
            </a:pPr>
            <a:endParaRPr lang="en-US" dirty="0"/>
          </a:p>
          <a:p>
            <a:endParaRPr lang="en-US" dirty="0"/>
          </a:p>
        </p:txBody>
      </p:sp>
      <p:sp>
        <p:nvSpPr>
          <p:cNvPr id="5" name="Text Placeholder 2">
            <a:extLst>
              <a:ext uri="{FF2B5EF4-FFF2-40B4-BE49-F238E27FC236}">
                <a16:creationId xmlns:a16="http://schemas.microsoft.com/office/drawing/2014/main" xmlns="" id="{3B4543D6-6B6A-45D2-B642-89C909D98204}"/>
              </a:ext>
            </a:extLst>
          </p:cNvPr>
          <p:cNvSpPr txBox="1">
            <a:spLocks/>
          </p:cNvSpPr>
          <p:nvPr/>
        </p:nvSpPr>
        <p:spPr>
          <a:xfrm>
            <a:off x="4845826" y="1202104"/>
            <a:ext cx="3654361" cy="5069542"/>
          </a:xfrm>
          <a:prstGeom prst="rect">
            <a:avLst/>
          </a:prstGeom>
        </p:spPr>
        <p:txBody>
          <a:bodyPr vert="horz" lIns="0" tIns="0" rIns="0" bIns="0" rtlCol="0">
            <a:normAutofit fontScale="92500" lnSpcReduction="10000"/>
          </a:bodyPr>
          <a:lstStyle>
            <a:lvl1pPr marL="22542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1pPr>
            <a:lvl2pPr marL="463550" indent="-2381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2pPr>
            <a:lvl3pPr marL="68897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3pPr>
            <a:lvl4pPr marL="914400"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4pPr>
            <a:lvl5pPr marL="1139825" indent="-225425" algn="l" defTabSz="457200" rtl="0" eaLnBrk="1" latinLnBrk="0" hangingPunct="1">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3599" indent="-303599" defTabSz="388606">
              <a:spcBef>
                <a:spcPts val="773"/>
              </a:spcBef>
              <a:buFont typeface="Arial"/>
              <a:buChar char="✓"/>
              <a:defRPr sz="2380"/>
            </a:pPr>
            <a:r>
              <a:rPr lang="en-US" dirty="0"/>
              <a:t>Table columns have a column heading</a:t>
            </a:r>
          </a:p>
          <a:p>
            <a:pPr marL="303599" indent="-303599" defTabSz="388606">
              <a:spcBef>
                <a:spcPts val="773"/>
              </a:spcBef>
              <a:buFont typeface="Arial"/>
              <a:buChar char="✓"/>
              <a:defRPr sz="2380"/>
            </a:pPr>
            <a:r>
              <a:rPr lang="en-US" dirty="0"/>
              <a:t>Lists use built-in list functionality</a:t>
            </a:r>
          </a:p>
          <a:p>
            <a:pPr marL="303599" indent="-303599" defTabSz="388606">
              <a:spcBef>
                <a:spcPts val="773"/>
              </a:spcBef>
              <a:buFont typeface="Arial"/>
              <a:buChar char="✓"/>
              <a:defRPr sz="2380"/>
            </a:pPr>
            <a:r>
              <a:rPr lang="en-US" dirty="0"/>
              <a:t>Links have text that describes the target</a:t>
            </a:r>
          </a:p>
          <a:p>
            <a:pPr marL="303599" indent="-303599" defTabSz="388606">
              <a:spcBef>
                <a:spcPts val="773"/>
              </a:spcBef>
              <a:buFont typeface="Arial"/>
              <a:buChar char="✓"/>
              <a:defRPr sz="2380"/>
            </a:pPr>
            <a:r>
              <a:rPr lang="en-US" dirty="0"/>
              <a:t>No scanned PDFs </a:t>
            </a:r>
          </a:p>
          <a:p>
            <a:pPr marL="303599" indent="-303599" defTabSz="388606">
              <a:spcBef>
                <a:spcPts val="773"/>
              </a:spcBef>
              <a:buFont typeface="Arial"/>
              <a:buChar char="✓"/>
              <a:defRPr sz="2380"/>
            </a:pPr>
            <a:r>
              <a:rPr lang="en-US" dirty="0"/>
              <a:t>PDFs are tagged</a:t>
            </a:r>
          </a:p>
          <a:p>
            <a:pPr marL="303599" indent="-303599" defTabSz="388606">
              <a:spcBef>
                <a:spcPts val="773"/>
              </a:spcBef>
              <a:buFont typeface="Arial"/>
              <a:buChar char="✓"/>
              <a:defRPr sz="2380"/>
            </a:pPr>
            <a:r>
              <a:rPr lang="en-US" dirty="0"/>
              <a:t>Built-in PowerPoint slide templates</a:t>
            </a:r>
          </a:p>
          <a:p>
            <a:pPr marL="303599" indent="-303599" defTabSz="388606">
              <a:spcBef>
                <a:spcPts val="773"/>
              </a:spcBef>
              <a:buFont typeface="Arial"/>
              <a:buChar char="✓"/>
              <a:defRPr sz="2380"/>
            </a:pPr>
            <a:r>
              <a:rPr lang="en-US" dirty="0"/>
              <a:t>Add Captioning to videos</a:t>
            </a:r>
          </a:p>
          <a:p>
            <a:pPr marL="303599" indent="-303599" defTabSz="388606">
              <a:spcBef>
                <a:spcPts val="773"/>
              </a:spcBef>
              <a:buFont typeface="Arial"/>
              <a:buChar char="✓"/>
              <a:defRPr sz="2380"/>
            </a:pPr>
            <a:endParaRPr lang="en-US" sz="2380" dirty="0"/>
          </a:p>
          <a:p>
            <a:endParaRPr lang="en-US" dirty="0"/>
          </a:p>
        </p:txBody>
      </p:sp>
    </p:spTree>
    <p:extLst>
      <p:ext uri="{BB962C8B-B14F-4D97-AF65-F5344CB8AC3E}">
        <p14:creationId xmlns:p14="http://schemas.microsoft.com/office/powerpoint/2010/main" val="28854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ctrTitle"/>
          </p:nvPr>
        </p:nvSpPr>
        <p:spPr/>
        <p:txBody>
          <a:bodyPr>
            <a:normAutofit fontScale="90000"/>
          </a:bodyPr>
          <a:lstStyle/>
          <a:p>
            <a:r>
              <a:rPr lang="en-US" dirty="0"/>
              <a:t>Tools and Resources</a:t>
            </a:r>
            <a:br>
              <a:rPr lang="en-US" dirty="0"/>
            </a:br>
            <a:endParaRPr lang="en-US" sz="1800" b="0" i="1" dirty="0">
              <a:latin typeface="+mn-lt"/>
            </a:endParaRPr>
          </a:p>
        </p:txBody>
      </p:sp>
      <p:sp>
        <p:nvSpPr>
          <p:cNvPr id="4" name="Text Placeholder 3">
            <a:extLst>
              <a:ext uri="{FF2B5EF4-FFF2-40B4-BE49-F238E27FC236}">
                <a16:creationId xmlns:a16="http://schemas.microsoft.com/office/drawing/2014/main" xmlns="" id="{615B0289-0BBE-4B00-BAC4-CEB49A6CEBB5}"/>
              </a:ext>
            </a:extLst>
          </p:cNvPr>
          <p:cNvSpPr>
            <a:spLocks noGrp="1"/>
          </p:cNvSpPr>
          <p:nvPr>
            <p:ph type="body" sz="quarter" idx="10"/>
          </p:nvPr>
        </p:nvSpPr>
        <p:spPr/>
        <p:txBody>
          <a:bodyPr/>
          <a:lstStyle/>
          <a:p>
            <a:pPr marL="0" indent="0">
              <a:buNone/>
            </a:pPr>
            <a:r>
              <a:rPr lang="en-US" i="1" dirty="0"/>
              <a:t>Helpful links to tools and articles for applying inclusive techniques to your work</a:t>
            </a:r>
            <a:endParaRPr lang="en-US" dirty="0"/>
          </a:p>
        </p:txBody>
      </p:sp>
      <p:sp>
        <p:nvSpPr>
          <p:cNvPr id="29" name="Rectangle 28"/>
          <p:cNvSpPr/>
          <p:nvPr/>
        </p:nvSpPr>
        <p:spPr>
          <a:xfrm>
            <a:off x="82547" y="1316034"/>
            <a:ext cx="2646366" cy="1471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nchorCtr="0"/>
          <a:lstStyle/>
          <a:p>
            <a:pPr defTabSz="457200"/>
            <a:endParaRPr lang="en-US" sz="1400" b="1" dirty="0">
              <a:solidFill>
                <a:schemeClr val="tx1"/>
              </a:solidFill>
              <a:latin typeface="+mj-lt"/>
            </a:endParaRPr>
          </a:p>
        </p:txBody>
      </p:sp>
      <p:sp>
        <p:nvSpPr>
          <p:cNvPr id="31" name="Rectangle 30"/>
          <p:cNvSpPr/>
          <p:nvPr/>
        </p:nvSpPr>
        <p:spPr>
          <a:xfrm>
            <a:off x="82547" y="1453193"/>
            <a:ext cx="2646366" cy="2404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Aft>
                <a:spcPts val="800"/>
              </a:spcAft>
            </a:pPr>
            <a:r>
              <a:rPr lang="en-US" b="1" dirty="0">
                <a:solidFill>
                  <a:schemeClr val="bg1"/>
                </a:solidFill>
              </a:rPr>
              <a:t>Building Content</a:t>
            </a:r>
          </a:p>
          <a:p>
            <a:pPr marL="285750" indent="-285750">
              <a:spcAft>
                <a:spcPts val="800"/>
              </a:spcAft>
              <a:buFont typeface="Arial" charset="0"/>
              <a:buChar char="•"/>
            </a:pPr>
            <a:r>
              <a:rPr lang="en-US" sz="1400" dirty="0">
                <a:solidFill>
                  <a:schemeClr val="bg1"/>
                </a:solidFill>
              </a:rPr>
              <a:t>Microsoft Office</a:t>
            </a:r>
          </a:p>
          <a:p>
            <a:pPr marL="285750" indent="-285750">
              <a:spcAft>
                <a:spcPts val="800"/>
              </a:spcAft>
              <a:buFont typeface="Arial" charset="0"/>
              <a:buChar char="•"/>
            </a:pPr>
            <a:r>
              <a:rPr lang="en-US" sz="1400" dirty="0">
                <a:solidFill>
                  <a:schemeClr val="bg1"/>
                </a:solidFill>
              </a:rPr>
              <a:t>Adobe Acrobat</a:t>
            </a:r>
          </a:p>
          <a:p>
            <a:pPr marL="285750" indent="-285750">
              <a:spcAft>
                <a:spcPts val="800"/>
              </a:spcAft>
              <a:buFont typeface="Arial" charset="0"/>
              <a:buChar char="•"/>
            </a:pPr>
            <a:r>
              <a:rPr lang="en-US" sz="1400" dirty="0">
                <a:solidFill>
                  <a:schemeClr val="bg1"/>
                </a:solidFill>
                <a:hlinkClick r:id="rId3"/>
              </a:rPr>
              <a:t>Bb best practices for accessible content</a:t>
            </a:r>
            <a:endParaRPr lang="en-US" sz="1400" dirty="0">
              <a:solidFill>
                <a:schemeClr val="bg1"/>
              </a:solidFill>
            </a:endParaRPr>
          </a:p>
          <a:p>
            <a:pPr marL="285750" indent="-285750">
              <a:spcAft>
                <a:spcPts val="800"/>
              </a:spcAft>
              <a:buFont typeface="Arial" charset="0"/>
              <a:buChar char="•"/>
            </a:pPr>
            <a:r>
              <a:rPr lang="en-US" sz="1400" dirty="0">
                <a:solidFill>
                  <a:schemeClr val="bg1"/>
                </a:solidFill>
                <a:hlinkClick r:id="rId4"/>
              </a:rPr>
              <a:t>Hemingway text analyser</a:t>
            </a:r>
            <a:endParaRPr lang="en-US" sz="1400" dirty="0">
              <a:solidFill>
                <a:schemeClr val="bg1"/>
              </a:solidFill>
            </a:endParaRPr>
          </a:p>
          <a:p>
            <a:pPr>
              <a:spcAft>
                <a:spcPts val="500"/>
              </a:spcAft>
            </a:pPr>
            <a:endParaRPr lang="en-US" sz="1400" dirty="0">
              <a:solidFill>
                <a:schemeClr val="bg1"/>
              </a:solidFill>
            </a:endParaRPr>
          </a:p>
        </p:txBody>
      </p:sp>
      <p:sp>
        <p:nvSpPr>
          <p:cNvPr id="21" name="Rectangle 20"/>
          <p:cNvSpPr/>
          <p:nvPr/>
        </p:nvSpPr>
        <p:spPr>
          <a:xfrm>
            <a:off x="82547" y="3966687"/>
            <a:ext cx="2646366" cy="1471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nchorCtr="0"/>
          <a:lstStyle/>
          <a:p>
            <a:pPr defTabSz="457200"/>
            <a:endParaRPr lang="en-US" sz="1400" b="1" dirty="0">
              <a:solidFill>
                <a:schemeClr val="tx1"/>
              </a:solidFill>
              <a:latin typeface="+mj-lt"/>
            </a:endParaRPr>
          </a:p>
        </p:txBody>
      </p:sp>
      <p:sp>
        <p:nvSpPr>
          <p:cNvPr id="36" name="Rectangle 35"/>
          <p:cNvSpPr/>
          <p:nvPr/>
        </p:nvSpPr>
        <p:spPr>
          <a:xfrm>
            <a:off x="82547" y="4103848"/>
            <a:ext cx="2646366" cy="21614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Aft>
                <a:spcPts val="800"/>
              </a:spcAft>
            </a:pPr>
            <a:r>
              <a:rPr lang="en-US" b="1" dirty="0">
                <a:solidFill>
                  <a:schemeClr val="bg1"/>
                </a:solidFill>
              </a:rPr>
              <a:t>Keyboard Navigation</a:t>
            </a:r>
          </a:p>
          <a:p>
            <a:pPr marL="285750" indent="-285750">
              <a:spcAft>
                <a:spcPts val="800"/>
              </a:spcAft>
              <a:buFont typeface="Arial" charset="0"/>
              <a:buChar char="•"/>
            </a:pPr>
            <a:r>
              <a:rPr lang="en-US" sz="1400" dirty="0">
                <a:solidFill>
                  <a:schemeClr val="bg1"/>
                </a:solidFill>
                <a:hlinkClick r:id="rId5"/>
              </a:rPr>
              <a:t>Firefox shortcuts</a:t>
            </a:r>
            <a:endParaRPr lang="en-US" sz="1400" dirty="0">
              <a:solidFill>
                <a:schemeClr val="bg1"/>
              </a:solidFill>
            </a:endParaRPr>
          </a:p>
          <a:p>
            <a:pPr marL="285750" indent="-285750">
              <a:spcAft>
                <a:spcPts val="800"/>
              </a:spcAft>
              <a:buFont typeface="Arial" charset="0"/>
              <a:buChar char="•"/>
            </a:pPr>
            <a:r>
              <a:rPr lang="en-US" sz="1400" dirty="0">
                <a:solidFill>
                  <a:schemeClr val="bg1"/>
                </a:solidFill>
                <a:hlinkClick r:id="rId6"/>
              </a:rPr>
              <a:t>Chrome shortcuts</a:t>
            </a:r>
            <a:endParaRPr lang="en-US" sz="1400" dirty="0">
              <a:solidFill>
                <a:schemeClr val="bg1"/>
              </a:solidFill>
            </a:endParaRPr>
          </a:p>
          <a:p>
            <a:pPr marL="285750" indent="-285750">
              <a:spcAft>
                <a:spcPts val="800"/>
              </a:spcAft>
              <a:buFont typeface="Arial" charset="0"/>
              <a:buChar char="•"/>
            </a:pPr>
            <a:r>
              <a:rPr lang="en-US" sz="1400" dirty="0">
                <a:solidFill>
                  <a:schemeClr val="bg1"/>
                </a:solidFill>
                <a:hlinkClick r:id="rId7"/>
              </a:rPr>
              <a:t>Google shortcuts</a:t>
            </a:r>
            <a:endParaRPr lang="en-US" sz="1400" dirty="0">
              <a:solidFill>
                <a:schemeClr val="bg1"/>
              </a:solidFill>
            </a:endParaRPr>
          </a:p>
        </p:txBody>
      </p:sp>
      <p:grpSp>
        <p:nvGrpSpPr>
          <p:cNvPr id="3" name="Group 2"/>
          <p:cNvGrpSpPr/>
          <p:nvPr/>
        </p:nvGrpSpPr>
        <p:grpSpPr>
          <a:xfrm>
            <a:off x="2870079" y="1316037"/>
            <a:ext cx="6188198" cy="2787810"/>
            <a:chOff x="2827215" y="2935824"/>
            <a:chExt cx="6004048" cy="3287176"/>
          </a:xfrm>
        </p:grpSpPr>
        <p:sp>
          <p:nvSpPr>
            <p:cNvPr id="25" name="Rectangle 24"/>
            <p:cNvSpPr/>
            <p:nvPr/>
          </p:nvSpPr>
          <p:spPr>
            <a:xfrm>
              <a:off x="2827215" y="3072984"/>
              <a:ext cx="6004048" cy="31500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Aft>
                  <a:spcPts val="800"/>
                </a:spcAft>
              </a:pPr>
              <a:r>
                <a:rPr lang="en-US" b="1" dirty="0">
                  <a:solidFill>
                    <a:schemeClr val="bg1"/>
                  </a:solidFill>
                </a:rPr>
                <a:t>Tools for Evaluating</a:t>
              </a:r>
            </a:p>
            <a:p>
              <a:pPr marL="285750" indent="-285750">
                <a:spcAft>
                  <a:spcPts val="800"/>
                </a:spcAft>
                <a:buFont typeface="Arial" charset="0"/>
                <a:buChar char="•"/>
              </a:pPr>
              <a:r>
                <a:rPr lang="en-US" sz="1400" dirty="0">
                  <a:solidFill>
                    <a:schemeClr val="bg1"/>
                  </a:solidFill>
                  <a:hlinkClick r:id="rId8"/>
                </a:rPr>
                <a:t>Firefox </a:t>
              </a:r>
              <a:r>
                <a:rPr lang="en-US" sz="1400" dirty="0">
                  <a:solidFill>
                    <a:schemeClr val="bg1"/>
                  </a:solidFill>
                </a:rPr>
                <a:t>and </a:t>
              </a:r>
              <a:r>
                <a:rPr lang="en-US" sz="1400" dirty="0">
                  <a:solidFill>
                    <a:schemeClr val="bg1"/>
                  </a:solidFill>
                  <a:hlinkClick r:id="rId9"/>
                </a:rPr>
                <a:t>Chrome </a:t>
              </a:r>
              <a:r>
                <a:rPr lang="en-US" sz="1400" dirty="0">
                  <a:solidFill>
                    <a:schemeClr val="bg1"/>
                  </a:solidFill>
                </a:rPr>
                <a:t>developer toolbars</a:t>
              </a:r>
            </a:p>
            <a:p>
              <a:pPr marL="285750" indent="-285750">
                <a:spcAft>
                  <a:spcPts val="800"/>
                </a:spcAft>
                <a:buFont typeface="Arial" charset="0"/>
                <a:buChar char="•"/>
              </a:pPr>
              <a:r>
                <a:rPr lang="en-US" sz="1400" dirty="0">
                  <a:solidFill>
                    <a:schemeClr val="bg1"/>
                  </a:solidFill>
                  <a:hlinkClick r:id="rId10"/>
                </a:rPr>
                <a:t>Wave </a:t>
              </a:r>
              <a:r>
                <a:rPr lang="en-US" sz="1400" dirty="0">
                  <a:solidFill>
                    <a:schemeClr val="bg1"/>
                  </a:solidFill>
                </a:rPr>
                <a:t>&amp; </a:t>
              </a:r>
              <a:r>
                <a:rPr lang="en-US" sz="1400" dirty="0">
                  <a:solidFill>
                    <a:schemeClr val="bg1"/>
                  </a:solidFill>
                  <a:hlinkClick r:id="rId11"/>
                </a:rPr>
                <a:t>Wave Toolbar</a:t>
              </a:r>
              <a:r>
                <a:rPr lang="en-US" sz="1400" dirty="0">
                  <a:solidFill>
                    <a:schemeClr val="bg1"/>
                  </a:solidFill>
                </a:rPr>
                <a:t> </a:t>
              </a:r>
            </a:p>
            <a:p>
              <a:pPr marL="285750" indent="-285750">
                <a:spcAft>
                  <a:spcPts val="800"/>
                </a:spcAft>
                <a:buFont typeface="Arial" charset="0"/>
                <a:buChar char="•"/>
              </a:pPr>
              <a:r>
                <a:rPr lang="en-US" sz="1400" dirty="0">
                  <a:solidFill>
                    <a:schemeClr val="bg1"/>
                  </a:solidFill>
                  <a:hlinkClick r:id="rId12"/>
                </a:rPr>
                <a:t>AXE Extension</a:t>
              </a:r>
              <a:endParaRPr lang="en-US" sz="1400" dirty="0">
                <a:solidFill>
                  <a:schemeClr val="bg1"/>
                </a:solidFill>
              </a:endParaRPr>
            </a:p>
            <a:p>
              <a:pPr marL="285750" indent="-285750">
                <a:spcAft>
                  <a:spcPts val="800"/>
                </a:spcAft>
                <a:buFont typeface="Arial" charset="0"/>
                <a:buChar char="•"/>
              </a:pPr>
              <a:r>
                <a:rPr lang="en-US" sz="1400" dirty="0">
                  <a:solidFill>
                    <a:schemeClr val="bg1"/>
                  </a:solidFill>
                </a:rPr>
                <a:t>Color contrast checker </a:t>
              </a:r>
              <a:r>
                <a:rPr lang="en-US" sz="1400" dirty="0">
                  <a:solidFill>
                    <a:schemeClr val="bg1"/>
                  </a:solidFill>
                  <a:hlinkClick r:id="rId13"/>
                </a:rPr>
                <a:t>WebAIM Contrast Checker</a:t>
              </a:r>
              <a:r>
                <a:rPr lang="en-US" sz="1400" dirty="0">
                  <a:solidFill>
                    <a:schemeClr val="bg1"/>
                  </a:solidFill>
                </a:rPr>
                <a:t> or  </a:t>
              </a:r>
              <a:r>
                <a:rPr lang="en-US" sz="1400" dirty="0">
                  <a:solidFill>
                    <a:schemeClr val="bg1"/>
                  </a:solidFill>
                  <a:hlinkClick r:id="rId14"/>
                </a:rPr>
                <a:t>Tanaguru Contrast Finder</a:t>
              </a:r>
              <a:endParaRPr lang="en-US" sz="1400" dirty="0">
                <a:solidFill>
                  <a:schemeClr val="bg1"/>
                </a:solidFill>
              </a:endParaRPr>
            </a:p>
            <a:p>
              <a:pPr marL="285750" indent="-285750">
                <a:spcAft>
                  <a:spcPts val="800"/>
                </a:spcAft>
                <a:buFont typeface="Arial" charset="0"/>
                <a:buChar char="•"/>
              </a:pPr>
              <a:r>
                <a:rPr lang="en-US" sz="1400" dirty="0">
                  <a:solidFill>
                    <a:schemeClr val="bg1"/>
                  </a:solidFill>
                </a:rPr>
                <a:t>Your keyboard</a:t>
              </a:r>
            </a:p>
            <a:p>
              <a:pPr marL="285750" indent="-285750">
                <a:spcAft>
                  <a:spcPts val="800"/>
                </a:spcAft>
                <a:buFont typeface="Arial" charset="0"/>
                <a:buChar char="•"/>
              </a:pPr>
              <a:r>
                <a:rPr lang="en-US" sz="1400" dirty="0">
                  <a:solidFill>
                    <a:schemeClr val="bg1"/>
                  </a:solidFill>
                </a:rPr>
                <a:t>Browser magnification (CTRL +/- and CTRL 0)</a:t>
              </a:r>
              <a:endParaRPr lang="en-US" sz="1400" dirty="0">
                <a:solidFill>
                  <a:schemeClr val="bg1"/>
                </a:solidFill>
                <a:latin typeface="+mj-lt"/>
              </a:endParaRPr>
            </a:p>
          </p:txBody>
        </p:sp>
        <p:sp>
          <p:nvSpPr>
            <p:cNvPr id="9" name="Rectangle 8"/>
            <p:cNvSpPr/>
            <p:nvPr/>
          </p:nvSpPr>
          <p:spPr>
            <a:xfrm>
              <a:off x="2827215" y="2935824"/>
              <a:ext cx="6004048" cy="1371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nchorCtr="0"/>
            <a:lstStyle/>
            <a:p>
              <a:pPr defTabSz="457200"/>
              <a:endParaRPr lang="en-US" sz="1400" b="1" dirty="0">
                <a:solidFill>
                  <a:schemeClr val="tx1"/>
                </a:solidFill>
                <a:latin typeface="+mj-lt"/>
              </a:endParaRPr>
            </a:p>
          </p:txBody>
        </p:sp>
      </p:grpSp>
      <p:grpSp>
        <p:nvGrpSpPr>
          <p:cNvPr id="2" name="Group 1"/>
          <p:cNvGrpSpPr/>
          <p:nvPr/>
        </p:nvGrpSpPr>
        <p:grpSpPr>
          <a:xfrm>
            <a:off x="2884367" y="4240515"/>
            <a:ext cx="6188198" cy="2024820"/>
            <a:chOff x="2827215" y="1544639"/>
            <a:chExt cx="6188198" cy="1789968"/>
          </a:xfrm>
        </p:grpSpPr>
        <p:sp>
          <p:nvSpPr>
            <p:cNvPr id="24" name="Rectangle 23"/>
            <p:cNvSpPr/>
            <p:nvPr/>
          </p:nvSpPr>
          <p:spPr>
            <a:xfrm>
              <a:off x="2827215" y="1544639"/>
              <a:ext cx="6188198" cy="13715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37160" tIns="137160" rIns="137160" bIns="137160" rtlCol="0" anchor="ctr" anchorCtr="0"/>
            <a:lstStyle/>
            <a:p>
              <a:pPr defTabSz="457200"/>
              <a:endParaRPr lang="en-US" sz="1400" b="1" dirty="0">
                <a:solidFill>
                  <a:schemeClr val="bg1"/>
                </a:solidFill>
                <a:latin typeface="+mj-lt"/>
              </a:endParaRPr>
            </a:p>
          </p:txBody>
        </p:sp>
        <p:sp>
          <p:nvSpPr>
            <p:cNvPr id="10" name="Rectangle 9"/>
            <p:cNvSpPr/>
            <p:nvPr/>
          </p:nvSpPr>
          <p:spPr>
            <a:xfrm>
              <a:off x="2827215" y="1681796"/>
              <a:ext cx="6188198" cy="16528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Aft>
                  <a:spcPts val="800"/>
                </a:spcAft>
              </a:pPr>
              <a:r>
                <a:rPr lang="en-US" b="1" dirty="0">
                  <a:solidFill>
                    <a:schemeClr val="bg1"/>
                  </a:solidFill>
                </a:rPr>
                <a:t>Accessibility in K-12</a:t>
              </a:r>
            </a:p>
            <a:p>
              <a:pPr marL="285750" indent="-285750">
                <a:spcAft>
                  <a:spcPts val="800"/>
                </a:spcAft>
                <a:buFont typeface="Arial" charset="0"/>
                <a:buChar char="•"/>
              </a:pPr>
              <a:r>
                <a:rPr lang="en-US" sz="1400" dirty="0">
                  <a:solidFill>
                    <a:schemeClr val="bg1"/>
                  </a:solidFill>
                </a:rPr>
                <a:t>Blackboard CERC Accessibility </a:t>
              </a:r>
              <a:r>
                <a:rPr lang="en-US" sz="1400" dirty="0">
                  <a:solidFill>
                    <a:schemeClr val="bg1"/>
                  </a:solidFill>
                  <a:hlinkClick r:id="rId15"/>
                </a:rPr>
                <a:t>help and best practices</a:t>
              </a:r>
              <a:r>
                <a:rPr lang="en-US" sz="1400" dirty="0">
                  <a:solidFill>
                    <a:schemeClr val="bg1"/>
                  </a:solidFill>
                </a:rPr>
                <a:t>.</a:t>
              </a:r>
            </a:p>
            <a:p>
              <a:pPr marL="285750" indent="-285750">
                <a:spcAft>
                  <a:spcPts val="800"/>
                </a:spcAft>
                <a:buFont typeface="Arial" charset="0"/>
                <a:buChar char="•"/>
              </a:pPr>
              <a:r>
                <a:rPr lang="en-US" sz="1400" dirty="0">
                  <a:solidFill>
                    <a:schemeClr val="bg1"/>
                  </a:solidFill>
                  <a:hlinkClick r:id="rId16"/>
                </a:rPr>
                <a:t>WCAG 2.0 Guidelines</a:t>
              </a:r>
              <a:endParaRPr lang="en-US" sz="1400" dirty="0">
                <a:solidFill>
                  <a:schemeClr val="bg1"/>
                </a:solidFill>
              </a:endParaRPr>
            </a:p>
            <a:p>
              <a:pPr marL="285750" indent="-285750">
                <a:spcAft>
                  <a:spcPts val="800"/>
                </a:spcAft>
                <a:buFont typeface="Arial" charset="0"/>
                <a:buChar char="•"/>
              </a:pPr>
              <a:r>
                <a:rPr lang="en-US" sz="1400" dirty="0">
                  <a:solidFill>
                    <a:schemeClr val="bg1"/>
                  </a:solidFill>
                  <a:hlinkClick r:id="rId17" invalidUrl="http://help.schoolwires.com/cms/lib2/SW00000031/Centricity/domain/643/ada_documents/Blackboard - Web Content Manager - WCAG 2.0 Support Statement - 2016.pdf"/>
                </a:rPr>
                <a:t>Blackboard’s WCM VPAT</a:t>
              </a:r>
              <a:endParaRPr lang="en-US" sz="1400" dirty="0">
                <a:solidFill>
                  <a:schemeClr val="bg1"/>
                </a:solidFill>
              </a:endParaRPr>
            </a:p>
            <a:p>
              <a:pPr marL="285750" indent="-285750">
                <a:spcAft>
                  <a:spcPts val="800"/>
                </a:spcAft>
                <a:buFont typeface="Arial" charset="0"/>
                <a:buChar char="•"/>
              </a:pPr>
              <a:r>
                <a:rPr lang="en-US" sz="1400" dirty="0">
                  <a:solidFill>
                    <a:schemeClr val="bg1"/>
                  </a:solidFill>
                </a:rPr>
                <a:t>Webinars: </a:t>
              </a:r>
              <a:r>
                <a:rPr lang="en-US" sz="1400" dirty="0">
                  <a:solidFill>
                    <a:schemeClr val="bg1"/>
                  </a:solidFill>
                  <a:hlinkClick r:id="rId18"/>
                </a:rPr>
                <a:t>Blackboard on Accessibility</a:t>
              </a:r>
              <a:r>
                <a:rPr lang="en-US" sz="1400" dirty="0">
                  <a:solidFill>
                    <a:schemeClr val="bg1"/>
                  </a:solidFill>
                </a:rPr>
                <a:t> or </a:t>
              </a:r>
              <a:r>
                <a:rPr lang="en-US" sz="1400" dirty="0">
                  <a:solidFill>
                    <a:schemeClr val="bg1"/>
                  </a:solidFill>
                  <a:hlinkClick r:id="rId19"/>
                </a:rPr>
                <a:t>Deque Digital Accessibility</a:t>
              </a:r>
              <a:endParaRPr lang="en-US" sz="1400" dirty="0">
                <a:solidFill>
                  <a:schemeClr val="bg1"/>
                </a:solidFill>
              </a:endParaRPr>
            </a:p>
            <a:p>
              <a:pPr>
                <a:spcAft>
                  <a:spcPts val="800"/>
                </a:spcAft>
              </a:pPr>
              <a:endParaRPr lang="en-US" b="1" dirty="0">
                <a:solidFill>
                  <a:schemeClr val="bg1"/>
                </a:solidFill>
              </a:endParaRPr>
            </a:p>
          </p:txBody>
        </p:sp>
      </p:grpSp>
    </p:spTree>
    <p:extLst>
      <p:ext uri="{BB962C8B-B14F-4D97-AF65-F5344CB8AC3E}">
        <p14:creationId xmlns:p14="http://schemas.microsoft.com/office/powerpoint/2010/main" val="17940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343" y="350564"/>
            <a:ext cx="5980911" cy="2166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274320" rIns="274320" bIns="274320" numCol="1" spcCol="0" rtlCol="0" fromWordArt="0" anchor="ctr" anchorCtr="0" forceAA="0" compatLnSpc="1">
            <a:prstTxWarp prst="textNoShape">
              <a:avLst/>
            </a:prstTxWarp>
            <a:noAutofit/>
          </a:bodyPr>
          <a:lstStyle/>
          <a:p>
            <a:pPr lvl="0"/>
            <a:endParaRPr lang="en-US" sz="2800" dirty="0">
              <a:solidFill>
                <a:schemeClr val="tx1"/>
              </a:solidFill>
              <a:latin typeface="Georgia" charset="0"/>
              <a:ea typeface="Georgia" charset="0"/>
              <a:cs typeface="Georgia" charset="0"/>
            </a:endParaRPr>
          </a:p>
        </p:txBody>
      </p:sp>
      <p:sp>
        <p:nvSpPr>
          <p:cNvPr id="3" name="Subtitle 2"/>
          <p:cNvSpPr>
            <a:spLocks noGrp="1"/>
          </p:cNvSpPr>
          <p:nvPr>
            <p:ph type="subTitle" idx="1"/>
          </p:nvPr>
        </p:nvSpPr>
        <p:spPr>
          <a:xfrm>
            <a:off x="451343" y="734758"/>
            <a:ext cx="8172704" cy="5468817"/>
          </a:xfrm>
        </p:spPr>
        <p:txBody>
          <a:bodyPr/>
          <a:lstStyle/>
          <a:p>
            <a:r>
              <a:rPr lang="en-US" sz="2800" b="1" dirty="0"/>
              <a:t>In today’s workshop our focus was to help you:</a:t>
            </a:r>
          </a:p>
          <a:p>
            <a:endParaRPr lang="en-US" sz="2800" b="1" dirty="0"/>
          </a:p>
          <a:p>
            <a:pPr marL="342900" lvl="0" indent="-342900">
              <a:spcAft>
                <a:spcPts val="1200"/>
              </a:spcAft>
              <a:buFont typeface="Arial" panose="020B0604020202020204" pitchFamily="34" charset="0"/>
              <a:buChar char="•"/>
            </a:pPr>
            <a:r>
              <a:rPr lang="en-US" dirty="0"/>
              <a:t>Define accessibility</a:t>
            </a:r>
          </a:p>
          <a:p>
            <a:pPr marL="342900" lvl="0" indent="-342900">
              <a:spcAft>
                <a:spcPts val="1200"/>
              </a:spcAft>
              <a:buFont typeface="Arial" panose="020B0604020202020204" pitchFamily="34" charset="0"/>
              <a:buChar char="•"/>
            </a:pPr>
            <a:r>
              <a:rPr lang="en-US" dirty="0"/>
              <a:t>Set up an Accessible Page</a:t>
            </a:r>
          </a:p>
          <a:p>
            <a:pPr marL="342900" lvl="0" indent="-342900">
              <a:spcAft>
                <a:spcPts val="1200"/>
              </a:spcAft>
              <a:buFont typeface="Arial" panose="020B0604020202020204" pitchFamily="34" charset="0"/>
              <a:buChar char="•"/>
            </a:pPr>
            <a:r>
              <a:rPr lang="en-US" dirty="0"/>
              <a:t>Format text with Headings</a:t>
            </a:r>
          </a:p>
          <a:p>
            <a:pPr marL="342900" lvl="0" indent="-342900">
              <a:spcAft>
                <a:spcPts val="1200"/>
              </a:spcAft>
              <a:buFont typeface="Arial" panose="020B0604020202020204" pitchFamily="34" charset="0"/>
              <a:buChar char="•"/>
            </a:pPr>
            <a:r>
              <a:rPr lang="en-US" dirty="0"/>
              <a:t>Create Accessible links</a:t>
            </a:r>
          </a:p>
          <a:p>
            <a:pPr marL="342900" lvl="0" indent="-342900">
              <a:spcAft>
                <a:spcPts val="1200"/>
              </a:spcAft>
              <a:buFont typeface="Arial" panose="020B0604020202020204" pitchFamily="34" charset="0"/>
              <a:buChar char="•"/>
            </a:pPr>
            <a:r>
              <a:rPr lang="en-US" dirty="0"/>
              <a:t>Create Alternative tags for images</a:t>
            </a:r>
          </a:p>
          <a:p>
            <a:pPr marL="342900" lvl="0" indent="-342900">
              <a:spcAft>
                <a:spcPts val="1200"/>
              </a:spcAft>
              <a:buFont typeface="Arial" panose="020B0604020202020204" pitchFamily="34" charset="0"/>
              <a:buChar char="•"/>
            </a:pPr>
            <a:r>
              <a:rPr lang="en-US" dirty="0"/>
              <a:t>Understand how and when to use color</a:t>
            </a:r>
          </a:p>
          <a:p>
            <a:pPr marL="342900" lvl="0" indent="-342900">
              <a:spcAft>
                <a:spcPts val="1200"/>
              </a:spcAft>
              <a:buFont typeface="Arial" panose="020B0604020202020204" pitchFamily="34" charset="0"/>
              <a:buChar char="•"/>
            </a:pPr>
            <a:r>
              <a:rPr lang="en-US" dirty="0"/>
              <a:t>Create Accessible documents</a:t>
            </a:r>
          </a:p>
          <a:p>
            <a:pPr marL="342900" lvl="0" indent="-342900">
              <a:spcAft>
                <a:spcPts val="1200"/>
              </a:spcAft>
              <a:buFont typeface="Arial" panose="020B0604020202020204" pitchFamily="34" charset="0"/>
              <a:buChar char="•"/>
            </a:pPr>
            <a:r>
              <a:rPr lang="en-US" dirty="0"/>
              <a:t>Understand how tables interact with screen readers</a:t>
            </a:r>
          </a:p>
          <a:p>
            <a:pPr marL="342900" lvl="0" indent="-342900">
              <a:spcAft>
                <a:spcPts val="1200"/>
              </a:spcAft>
              <a:buFont typeface="Arial" panose="020B0604020202020204" pitchFamily="34" charset="0"/>
              <a:buChar char="•"/>
            </a:pPr>
            <a:r>
              <a:rPr lang="en-US" dirty="0"/>
              <a:t>Understand the different video caption types</a:t>
            </a:r>
          </a:p>
          <a:p>
            <a:pPr marL="342900" lvl="0" indent="-342900">
              <a:spcAft>
                <a:spcPts val="1200"/>
              </a:spcAft>
              <a:buFont typeface="Arial" panose="020B0604020202020204" pitchFamily="34" charset="0"/>
              <a:buChar char="•"/>
            </a:pPr>
            <a:r>
              <a:rPr lang="en-US" dirty="0"/>
              <a:t>Find Helpful Materials for compliance and accessibility errors</a:t>
            </a:r>
          </a:p>
          <a:p>
            <a:endParaRPr lang="en-US" dirty="0"/>
          </a:p>
        </p:txBody>
      </p:sp>
    </p:spTree>
    <p:extLst>
      <p:ext uri="{BB962C8B-B14F-4D97-AF65-F5344CB8AC3E}">
        <p14:creationId xmlns:p14="http://schemas.microsoft.com/office/powerpoint/2010/main" val="217644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463" y="434050"/>
            <a:ext cx="8214596" cy="9420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lgn="ctr"/>
            <a:r>
              <a:rPr lang="en-US" sz="2400" dirty="0">
                <a:solidFill>
                  <a:schemeClr val="tx1"/>
                </a:solidFill>
              </a:rPr>
              <a:t>We hope you’ve enjoyed today’s Workshop.</a:t>
            </a:r>
          </a:p>
        </p:txBody>
      </p:sp>
      <p:sp>
        <p:nvSpPr>
          <p:cNvPr id="3" name="Rectangle 2"/>
          <p:cNvSpPr/>
          <p:nvPr/>
        </p:nvSpPr>
        <p:spPr>
          <a:xfrm>
            <a:off x="431463" y="5565856"/>
            <a:ext cx="8214596" cy="9420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lgn="ctr"/>
            <a:r>
              <a:rPr lang="en-US" sz="2400" dirty="0">
                <a:solidFill>
                  <a:schemeClr val="tx1"/>
                </a:solidFill>
              </a:rPr>
              <a:t>Let us know how we’re doing!</a:t>
            </a:r>
          </a:p>
        </p:txBody>
      </p:sp>
    </p:spTree>
    <p:extLst>
      <p:ext uri="{BB962C8B-B14F-4D97-AF65-F5344CB8AC3E}">
        <p14:creationId xmlns:p14="http://schemas.microsoft.com/office/powerpoint/2010/main" val="42154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4F47B-0859-4134-82EF-A33663CB88E2}"/>
              </a:ext>
            </a:extLst>
          </p:cNvPr>
          <p:cNvSpPr>
            <a:spLocks noGrp="1"/>
          </p:cNvSpPr>
          <p:nvPr>
            <p:ph type="ctrTitle"/>
          </p:nvPr>
        </p:nvSpPr>
        <p:spPr/>
        <p:txBody>
          <a:bodyPr/>
          <a:lstStyle/>
          <a:p>
            <a:r>
              <a:rPr lang="en-US" dirty="0"/>
              <a:t>What is Accessibility?</a:t>
            </a:r>
          </a:p>
        </p:txBody>
      </p:sp>
      <p:sp>
        <p:nvSpPr>
          <p:cNvPr id="3" name="Content Placeholder 2">
            <a:extLst>
              <a:ext uri="{FF2B5EF4-FFF2-40B4-BE49-F238E27FC236}">
                <a16:creationId xmlns:a16="http://schemas.microsoft.com/office/drawing/2014/main" xmlns="" id="{3C13A535-3644-48FE-BD19-D82A9ED3A41D}"/>
              </a:ext>
            </a:extLst>
          </p:cNvPr>
          <p:cNvSpPr>
            <a:spLocks noGrp="1"/>
          </p:cNvSpPr>
          <p:nvPr>
            <p:ph type="body" sz="quarter" idx="10"/>
          </p:nvPr>
        </p:nvSpPr>
        <p:spPr/>
        <p:txBody>
          <a:bodyPr/>
          <a:lstStyle/>
          <a:p>
            <a:r>
              <a:rPr lang="en-US" dirty="0"/>
              <a:t>Accessibility defined</a:t>
            </a:r>
          </a:p>
          <a:p>
            <a:r>
              <a:rPr lang="en-US" dirty="0"/>
              <a:t>Examples of Accessibility:</a:t>
            </a:r>
          </a:p>
          <a:p>
            <a:pPr lvl="2">
              <a:buFontTx/>
              <a:buChar char="-"/>
            </a:pPr>
            <a:r>
              <a:rPr lang="en-US" dirty="0"/>
              <a:t>Ramps </a:t>
            </a:r>
          </a:p>
          <a:p>
            <a:pPr lvl="2">
              <a:buFontTx/>
              <a:buChar char="-"/>
            </a:pPr>
            <a:r>
              <a:rPr lang="en-US" dirty="0"/>
              <a:t>Interpreters </a:t>
            </a:r>
          </a:p>
          <a:p>
            <a:pPr lvl="2">
              <a:buFontTx/>
              <a:buChar char="-"/>
            </a:pPr>
            <a:r>
              <a:rPr lang="en-US" dirty="0"/>
              <a:t>Text on a website</a:t>
            </a:r>
          </a:p>
          <a:p>
            <a:pPr lvl="1">
              <a:buFont typeface="Arial" panose="020B0604020202020204" pitchFamily="34" charset="0"/>
              <a:buChar char="•"/>
            </a:pPr>
            <a:r>
              <a:rPr lang="en-US" dirty="0"/>
              <a:t>Goal of Accessibility </a:t>
            </a:r>
          </a:p>
        </p:txBody>
      </p:sp>
    </p:spTree>
    <p:extLst>
      <p:ext uri="{BB962C8B-B14F-4D97-AF65-F5344CB8AC3E}">
        <p14:creationId xmlns:p14="http://schemas.microsoft.com/office/powerpoint/2010/main" val="352016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2D6DC-A2CB-4867-966D-87482DCC57C0}"/>
              </a:ext>
            </a:extLst>
          </p:cNvPr>
          <p:cNvSpPr>
            <a:spLocks noGrp="1"/>
          </p:cNvSpPr>
          <p:nvPr>
            <p:ph type="ctrTitle"/>
          </p:nvPr>
        </p:nvSpPr>
        <p:spPr/>
        <p:txBody>
          <a:bodyPr/>
          <a:lstStyle/>
          <a:p>
            <a:r>
              <a:rPr lang="en-US" dirty="0"/>
              <a:t>Electronic Information and Accessibility</a:t>
            </a:r>
          </a:p>
        </p:txBody>
      </p:sp>
      <p:sp>
        <p:nvSpPr>
          <p:cNvPr id="3" name="Text Placeholder 2">
            <a:extLst>
              <a:ext uri="{FF2B5EF4-FFF2-40B4-BE49-F238E27FC236}">
                <a16:creationId xmlns:a16="http://schemas.microsoft.com/office/drawing/2014/main" xmlns="" id="{B590AF86-5D47-443C-ABC4-5FAF96BA020A}"/>
              </a:ext>
            </a:extLst>
          </p:cNvPr>
          <p:cNvSpPr>
            <a:spLocks noGrp="1"/>
          </p:cNvSpPr>
          <p:nvPr>
            <p:ph type="body" sz="quarter" idx="10"/>
          </p:nvPr>
        </p:nvSpPr>
        <p:spPr/>
        <p:txBody>
          <a:bodyPr/>
          <a:lstStyle/>
          <a:p>
            <a:pPr lvl="0"/>
            <a:r>
              <a:rPr lang="en-US" dirty="0"/>
              <a:t>Web accessibility defined</a:t>
            </a:r>
          </a:p>
          <a:p>
            <a:pPr lvl="0"/>
            <a:r>
              <a:rPr lang="en-US" dirty="0"/>
              <a:t>Creating accessible electronic information  </a:t>
            </a:r>
          </a:p>
          <a:p>
            <a:pPr lvl="0"/>
            <a:r>
              <a:rPr lang="en-US" dirty="0"/>
              <a:t>Why should we focus on website accessibility? </a:t>
            </a:r>
          </a:p>
          <a:p>
            <a:endParaRPr lang="en-US" dirty="0"/>
          </a:p>
        </p:txBody>
      </p:sp>
    </p:spTree>
    <p:extLst>
      <p:ext uri="{BB962C8B-B14F-4D97-AF65-F5344CB8AC3E}">
        <p14:creationId xmlns:p14="http://schemas.microsoft.com/office/powerpoint/2010/main" val="62667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0" dirty="0">
                <a:solidFill>
                  <a:schemeClr val="tx1"/>
                </a:solidFill>
              </a:rPr>
              <a:t>Blackboard &amp; Accessibility</a:t>
            </a:r>
          </a:p>
        </p:txBody>
      </p:sp>
      <p:sp>
        <p:nvSpPr>
          <p:cNvPr id="5" name="Content Placeholder 4"/>
          <p:cNvSpPr>
            <a:spLocks noGrp="1"/>
          </p:cNvSpPr>
          <p:nvPr>
            <p:ph type="body" sz="quarter" idx="10"/>
          </p:nvPr>
        </p:nvSpPr>
        <p:spPr/>
        <p:txBody>
          <a:bodyPr>
            <a:normAutofit/>
          </a:bodyPr>
          <a:lstStyle/>
          <a:p>
            <a:pPr marL="0" indent="0">
              <a:buNone/>
            </a:pPr>
            <a:r>
              <a:rPr lang="en-US" sz="1600" spc="70" dirty="0">
                <a:cs typeface="Open Sans Light"/>
              </a:rPr>
              <a:t>Blackboard’s Accessibility program is being built on the following core beliefs, which provide guidance for achieving program goals and objectives</a:t>
            </a:r>
          </a:p>
        </p:txBody>
      </p:sp>
      <p:grpSp>
        <p:nvGrpSpPr>
          <p:cNvPr id="3" name="Group 2">
            <a:extLst>
              <a:ext uri="{FF2B5EF4-FFF2-40B4-BE49-F238E27FC236}">
                <a16:creationId xmlns:a16="http://schemas.microsoft.com/office/drawing/2014/main" xmlns="" id="{7B432CC1-19AC-4411-AACD-2869FD435E4C}"/>
              </a:ext>
            </a:extLst>
          </p:cNvPr>
          <p:cNvGrpSpPr/>
          <p:nvPr/>
        </p:nvGrpSpPr>
        <p:grpSpPr>
          <a:xfrm>
            <a:off x="387559" y="1925182"/>
            <a:ext cx="8367291" cy="3562557"/>
            <a:chOff x="293895" y="2418309"/>
            <a:chExt cx="8518735" cy="3562557"/>
          </a:xfrm>
        </p:grpSpPr>
        <p:sp>
          <p:nvSpPr>
            <p:cNvPr id="37" name="Rectangle 36"/>
            <p:cNvSpPr/>
            <p:nvPr/>
          </p:nvSpPr>
          <p:spPr>
            <a:xfrm>
              <a:off x="293895" y="3672588"/>
              <a:ext cx="2749199" cy="737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Bef>
                  <a:spcPts val="1200"/>
                </a:spcBef>
              </a:pPr>
              <a:r>
                <a:rPr lang="en-US" sz="1400" dirty="0">
                  <a:solidFill>
                    <a:schemeClr val="bg1"/>
                  </a:solidFill>
                  <a:latin typeface="Georgia" charset="0"/>
                  <a:ea typeface="Georgia" charset="0"/>
                  <a:cs typeface="Georgia" charset="0"/>
                </a:rPr>
                <a:t>Accessibility is an imperative, not an afterthought.</a:t>
              </a:r>
            </a:p>
            <a:p>
              <a:pPr algn="ctr"/>
              <a:endParaRPr lang="en-US" sz="1100" b="1" dirty="0">
                <a:solidFill>
                  <a:schemeClr val="tx1"/>
                </a:solidFill>
                <a:latin typeface="+mj-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9148"/>
            <a:stretch/>
          </p:blipFill>
          <p:spPr>
            <a:xfrm>
              <a:off x="293896" y="2418309"/>
              <a:ext cx="2749198" cy="1254278"/>
            </a:xfrm>
            <a:prstGeom prst="rect">
              <a:avLst/>
            </a:prstGeom>
          </p:spPr>
        </p:pic>
        <p:sp>
          <p:nvSpPr>
            <p:cNvPr id="29" name="Rectangle 28"/>
            <p:cNvSpPr/>
            <p:nvPr/>
          </p:nvSpPr>
          <p:spPr>
            <a:xfrm>
              <a:off x="3195330" y="4158137"/>
              <a:ext cx="2732530" cy="737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Bef>
                  <a:spcPts val="1200"/>
                </a:spcBef>
              </a:pPr>
              <a:r>
                <a:rPr lang="en-US" sz="1400" dirty="0">
                  <a:solidFill>
                    <a:schemeClr val="bg1"/>
                  </a:solidFill>
                  <a:latin typeface="Georgia" charset="0"/>
                  <a:ea typeface="Georgia" charset="0"/>
                  <a:cs typeface="Georgia" charset="0"/>
                </a:rPr>
                <a:t>Understand, empathize, and act.</a:t>
              </a:r>
            </a:p>
            <a:p>
              <a:pPr algn="ctr"/>
              <a:endParaRPr lang="en-US" sz="1200" b="1" dirty="0">
                <a:solidFill>
                  <a:schemeClr val="tx1"/>
                </a:solidFill>
                <a:latin typeface="+mj-lt"/>
              </a:endParaRPr>
            </a:p>
          </p:txBody>
        </p:sp>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t="15290" b="15900"/>
            <a:stretch/>
          </p:blipFill>
          <p:spPr>
            <a:xfrm>
              <a:off x="3195330" y="2903858"/>
              <a:ext cx="2732531" cy="1254279"/>
            </a:xfrm>
            <a:prstGeom prst="rect">
              <a:avLst/>
            </a:prstGeom>
          </p:spPr>
        </p:pic>
        <p:sp>
          <p:nvSpPr>
            <p:cNvPr id="38" name="Rectangle 37"/>
            <p:cNvSpPr/>
            <p:nvPr/>
          </p:nvSpPr>
          <p:spPr>
            <a:xfrm>
              <a:off x="6080098" y="5412416"/>
              <a:ext cx="2732530" cy="5684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spcBef>
                  <a:spcPts val="1200"/>
                </a:spcBef>
              </a:pPr>
              <a:r>
                <a:rPr lang="en-US" sz="1400" dirty="0">
                  <a:solidFill>
                    <a:schemeClr val="bg1"/>
                  </a:solidFill>
                  <a:latin typeface="Georgia" charset="0"/>
                  <a:ea typeface="Georgia" charset="0"/>
                  <a:cs typeface="Georgia" charset="0"/>
                </a:rPr>
                <a:t>Deliver the promise.</a:t>
              </a:r>
            </a:p>
            <a:p>
              <a:pPr>
                <a:spcBef>
                  <a:spcPts val="1200"/>
                </a:spcBef>
              </a:pPr>
              <a:r>
                <a:rPr lang="en-US" sz="1200" dirty="0">
                  <a:solidFill>
                    <a:schemeClr val="bg1"/>
                  </a:solidFill>
                </a:rPr>
                <a:t/>
              </a:r>
              <a:br>
                <a:rPr lang="en-US" sz="1200" dirty="0">
                  <a:solidFill>
                    <a:schemeClr val="bg1"/>
                  </a:solidFill>
                </a:rPr>
              </a:br>
              <a:endParaRPr lang="en-US" sz="1200" b="1" dirty="0">
                <a:solidFill>
                  <a:schemeClr val="tx1"/>
                </a:solidFill>
                <a:latin typeface="+mj-lt"/>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899" b="33243"/>
            <a:stretch/>
          </p:blipFill>
          <p:spPr>
            <a:xfrm>
              <a:off x="6080098" y="4158137"/>
              <a:ext cx="2732532" cy="1254279"/>
            </a:xfrm>
            <a:prstGeom prst="rect">
              <a:avLst/>
            </a:prstGeom>
          </p:spPr>
        </p:pic>
      </p:grpSp>
    </p:spTree>
    <p:extLst>
      <p:ext uri="{BB962C8B-B14F-4D97-AF65-F5344CB8AC3E}">
        <p14:creationId xmlns:p14="http://schemas.microsoft.com/office/powerpoint/2010/main" val="53732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D1AF0-E831-43AD-B468-33C12C9140F3}"/>
              </a:ext>
            </a:extLst>
          </p:cNvPr>
          <p:cNvSpPr>
            <a:spLocks noGrp="1"/>
          </p:cNvSpPr>
          <p:nvPr>
            <p:ph type="ctrTitle"/>
          </p:nvPr>
        </p:nvSpPr>
        <p:spPr/>
        <p:txBody>
          <a:bodyPr/>
          <a:lstStyle/>
          <a:p>
            <a:r>
              <a:rPr lang="en-US" dirty="0"/>
              <a:t>Screen Reader Activity Part 1</a:t>
            </a:r>
          </a:p>
        </p:txBody>
      </p:sp>
      <p:sp>
        <p:nvSpPr>
          <p:cNvPr id="3" name="Text Placeholder 2">
            <a:extLst>
              <a:ext uri="{FF2B5EF4-FFF2-40B4-BE49-F238E27FC236}">
                <a16:creationId xmlns:a16="http://schemas.microsoft.com/office/drawing/2014/main" xmlns="" id="{D758B682-DB69-4292-AAF3-D99D4BD35FB4}"/>
              </a:ext>
            </a:extLst>
          </p:cNvPr>
          <p:cNvSpPr>
            <a:spLocks noGrp="1"/>
          </p:cNvSpPr>
          <p:nvPr>
            <p:ph type="body" sz="quarter" idx="10"/>
          </p:nvPr>
        </p:nvSpPr>
        <p:spPr>
          <a:xfrm>
            <a:off x="497217" y="935379"/>
            <a:ext cx="2245983" cy="142399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audio_no_structure.mp3" title="Audio Indicator">
            <a:hlinkClick r:id="" action="ppaction://media"/>
            <a:extLst>
              <a:ext uri="{FF2B5EF4-FFF2-40B4-BE49-F238E27FC236}">
                <a16:creationId xmlns:a16="http://schemas.microsoft.com/office/drawing/2014/main" xmlns="" id="{9FE818A3-F5E1-4C05-87B9-5B3F5046AE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88931" y="2360506"/>
            <a:ext cx="812800" cy="812800"/>
          </a:xfrm>
          <a:prstGeom prst="rect">
            <a:avLst/>
          </a:prstGeom>
        </p:spPr>
      </p:pic>
      <p:pic>
        <p:nvPicPr>
          <p:cNvPr id="5" name="Content Placeholder 3">
            <a:extLst>
              <a:ext uri="{FF2B5EF4-FFF2-40B4-BE49-F238E27FC236}">
                <a16:creationId xmlns:a16="http://schemas.microsoft.com/office/drawing/2014/main" xmlns="" id="{64D09BAF-81BF-431A-B311-C1EF1A0E4350}"/>
              </a:ext>
            </a:extLst>
          </p:cNvPr>
          <p:cNvPicPr/>
          <p:nvPr/>
        </p:nvPicPr>
        <p:blipFill>
          <a:blip r:embed="rId5">
            <a:extLst>
              <a:ext uri="{28A0092B-C50C-407E-A947-70E740481C1C}">
                <a14:useLocalDpi xmlns:a14="http://schemas.microsoft.com/office/drawing/2010/main" val="0"/>
              </a:ext>
            </a:extLst>
          </a:blip>
          <a:stretch>
            <a:fillRect/>
          </a:stretch>
        </p:blipFill>
        <p:spPr>
          <a:xfrm>
            <a:off x="3623734" y="833778"/>
            <a:ext cx="5060630" cy="5329957"/>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xmlns="" id="{25D17960-A58B-468C-B6F7-1C680B79B096}"/>
              </a:ext>
            </a:extLst>
          </p:cNvPr>
          <p:cNvSpPr txBox="1"/>
          <p:nvPr/>
        </p:nvSpPr>
        <p:spPr>
          <a:xfrm>
            <a:off x="434995" y="3498756"/>
            <a:ext cx="3120673" cy="1186933"/>
          </a:xfrm>
          <a:prstGeom prst="rect">
            <a:avLst/>
          </a:prstGeom>
          <a:noFill/>
        </p:spPr>
        <p:txBody>
          <a:bodyPr wrap="none" lIns="137160" tIns="137160" rIns="137160" bIns="137160" rtlCol="0">
            <a:noAutofit/>
          </a:bodyPr>
          <a:lstStyle/>
          <a:p>
            <a:pPr algn="ctr"/>
            <a:r>
              <a:rPr lang="en-US" dirty="0">
                <a:hlinkClick r:id="rId6"/>
              </a:rPr>
              <a:t>Activity can also be found </a:t>
            </a:r>
          </a:p>
          <a:p>
            <a:pPr algn="ctr"/>
            <a:r>
              <a:rPr lang="en-US" dirty="0">
                <a:hlinkClick r:id="rId6"/>
              </a:rPr>
              <a:t>by clicking HERE. </a:t>
            </a:r>
            <a:endParaRPr lang="en-US" dirty="0"/>
          </a:p>
        </p:txBody>
      </p:sp>
    </p:spTree>
    <p:extLst>
      <p:ext uri="{BB962C8B-B14F-4D97-AF65-F5344CB8AC3E}">
        <p14:creationId xmlns:p14="http://schemas.microsoft.com/office/powerpoint/2010/main" val="411660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8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2E14C-2035-481E-AE35-909F83DE6047}"/>
              </a:ext>
            </a:extLst>
          </p:cNvPr>
          <p:cNvSpPr>
            <a:spLocks noGrp="1"/>
          </p:cNvSpPr>
          <p:nvPr>
            <p:ph type="ctrTitle"/>
          </p:nvPr>
        </p:nvSpPr>
        <p:spPr/>
        <p:txBody>
          <a:bodyPr/>
          <a:lstStyle/>
          <a:p>
            <a:r>
              <a:rPr lang="en-US" dirty="0"/>
              <a:t>Screen Reader Activity Part 2</a:t>
            </a:r>
          </a:p>
        </p:txBody>
      </p:sp>
      <p:sp>
        <p:nvSpPr>
          <p:cNvPr id="6" name="Shape 274" descr="Nucleic acid document represented with heading structure. " title="Nucleic acid document with headings">
            <a:extLst>
              <a:ext uri="{FF2B5EF4-FFF2-40B4-BE49-F238E27FC236}">
                <a16:creationId xmlns:a16="http://schemas.microsoft.com/office/drawing/2014/main" xmlns="" id="{74958814-7290-497A-B32D-51074C1AD79C}"/>
              </a:ext>
            </a:extLst>
          </p:cNvPr>
          <p:cNvSpPr/>
          <p:nvPr/>
        </p:nvSpPr>
        <p:spPr>
          <a:xfrm>
            <a:off x="3138690" y="902677"/>
            <a:ext cx="5585432" cy="5251938"/>
          </a:xfrm>
          <a:prstGeom prst="rect">
            <a:avLst/>
          </a:prstGeom>
          <a:solidFill>
            <a:schemeClr val="tx1"/>
          </a:solidFill>
          <a:ln w="38100">
            <a:solidFill>
              <a:schemeClr val="bg1"/>
            </a:solidFill>
            <a:miter lim="400000"/>
          </a:ln>
        </p:spPr>
        <p:txBody>
          <a:bodyPr lIns="35719" tIns="35719" rIns="35719" bIns="35719" anchor="ctr"/>
          <a:lstStyle/>
          <a:p>
            <a:pPr>
              <a:defRPr sz="2400">
                <a:solidFill>
                  <a:srgbClr val="FFFFFF"/>
                </a:solidFill>
              </a:defRPr>
            </a:pPr>
            <a:endParaRPr sz="1687" dirty="0"/>
          </a:p>
        </p:txBody>
      </p:sp>
      <p:sp>
        <p:nvSpPr>
          <p:cNvPr id="7" name="Shape 275">
            <a:extLst>
              <a:ext uri="{FF2B5EF4-FFF2-40B4-BE49-F238E27FC236}">
                <a16:creationId xmlns:a16="http://schemas.microsoft.com/office/drawing/2014/main" xmlns="" id="{EAC519EE-7E59-4DCC-816C-3664220CC628}"/>
              </a:ext>
            </a:extLst>
          </p:cNvPr>
          <p:cNvSpPr/>
          <p:nvPr/>
        </p:nvSpPr>
        <p:spPr>
          <a:xfrm>
            <a:off x="3181268" y="1027630"/>
            <a:ext cx="5500276" cy="4314387"/>
          </a:xfrm>
          <a:prstGeom prst="rect">
            <a:avLst/>
          </a:prstGeom>
          <a:solidFill>
            <a:schemeClr val="tx1"/>
          </a:solidFill>
          <a:ln w="12700">
            <a:noFill/>
            <a:miter lim="400000"/>
          </a:ln>
          <a:extLst>
            <a:ext uri="{C572A759-6A51-4108-AA02-DFA0A04FC94B}">
              <ma14:wrappingTextBoxFlag xmlns:ma14="http://schemas.microsoft.com/office/mac/drawingml/2011/main" val="1"/>
            </a:ext>
          </a:extLst>
        </p:spPr>
        <p:txBody>
          <a:bodyPr wrap="square" lIns="35719" tIns="35719" rIns="35719" bIns="35719" anchor="ctr">
            <a:spAutoFit/>
          </a:bodyPr>
          <a:lstStyle/>
          <a:p>
            <a:pPr algn="l">
              <a:defRPr sz="2800" b="1">
                <a:latin typeface="+mj-lt"/>
                <a:ea typeface="+mj-ea"/>
                <a:cs typeface="+mj-cs"/>
                <a:sym typeface="Helvetica"/>
              </a:defRPr>
            </a:pPr>
            <a:r>
              <a:rPr sz="1969" dirty="0">
                <a:solidFill>
                  <a:schemeClr val="bg1"/>
                </a:solidFill>
              </a:rPr>
              <a:t>Nucleic acid sequence </a:t>
            </a:r>
          </a:p>
          <a:p>
            <a:pPr algn="l">
              <a:defRPr sz="1800"/>
            </a:pPr>
            <a:r>
              <a:rPr sz="1969" b="1" dirty="0">
                <a:solidFill>
                  <a:schemeClr val="bg1"/>
                </a:solidFill>
                <a:latin typeface="+mj-lt"/>
                <a:ea typeface="+mj-ea"/>
                <a:cs typeface="+mj-cs"/>
                <a:sym typeface="Helvetica"/>
              </a:rPr>
              <a:t/>
            </a:r>
            <a:br>
              <a:rPr sz="1969" b="1" dirty="0">
                <a:solidFill>
                  <a:schemeClr val="bg1"/>
                </a:solidFill>
                <a:latin typeface="+mj-lt"/>
                <a:ea typeface="+mj-ea"/>
                <a:cs typeface="+mj-cs"/>
                <a:sym typeface="Helvetica"/>
              </a:rPr>
            </a:br>
            <a:r>
              <a:rPr sz="1547" b="1" dirty="0">
                <a:solidFill>
                  <a:schemeClr val="bg1"/>
                </a:solidFill>
                <a:latin typeface="+mj-lt"/>
                <a:ea typeface="+mj-ea"/>
                <a:cs typeface="+mj-cs"/>
                <a:sym typeface="Helvetica"/>
              </a:rPr>
              <a:t>Nucleotides</a:t>
            </a:r>
            <a:r>
              <a:rPr sz="1266" dirty="0">
                <a:solidFill>
                  <a:schemeClr val="bg1"/>
                </a:solidFill>
              </a:rPr>
              <a:t> </a:t>
            </a:r>
            <a:br>
              <a:rPr sz="1266" dirty="0">
                <a:solidFill>
                  <a:schemeClr val="bg1"/>
                </a:solidFill>
              </a:rPr>
            </a:br>
            <a:r>
              <a:rPr sz="1266" dirty="0">
                <a:solidFill>
                  <a:schemeClr val="bg1"/>
                </a:solidFill>
              </a:rPr>
              <a:t/>
            </a:r>
            <a:br>
              <a:rPr sz="1266" dirty="0">
                <a:solidFill>
                  <a:schemeClr val="bg1"/>
                </a:solidFill>
              </a:rPr>
            </a:br>
            <a:r>
              <a:rPr sz="1266" dirty="0">
                <a:solidFill>
                  <a:schemeClr val="bg1"/>
                </a:solidFill>
              </a:rPr>
              <a:t>Nucleic acids consist of a chain of linked units called nucleotides. Each nucleotide consists of three subunits: a phosphate group and a sugar (ribose in the case of RNA, deoxyribose in DNA) make up the backbone of the nucleic acid strand, and attached to the sugar is one of a set of nucleobases. </a:t>
            </a:r>
            <a:br>
              <a:rPr sz="1266" dirty="0">
                <a:solidFill>
                  <a:schemeClr val="bg1"/>
                </a:solidFill>
              </a:rPr>
            </a:br>
            <a:r>
              <a:rPr sz="1266" dirty="0">
                <a:solidFill>
                  <a:schemeClr val="bg1"/>
                </a:solidFill>
              </a:rPr>
              <a:t/>
            </a:r>
            <a:br>
              <a:rPr sz="1266" dirty="0">
                <a:solidFill>
                  <a:schemeClr val="bg1"/>
                </a:solidFill>
              </a:rPr>
            </a:br>
            <a:r>
              <a:rPr sz="1547" b="1" dirty="0">
                <a:solidFill>
                  <a:schemeClr val="bg1"/>
                </a:solidFill>
                <a:latin typeface="+mj-lt"/>
                <a:ea typeface="+mj-ea"/>
                <a:cs typeface="+mj-cs"/>
                <a:sym typeface="Helvetica"/>
              </a:rPr>
              <a:t>Biological significance </a:t>
            </a:r>
            <a:br>
              <a:rPr sz="1547" b="1" dirty="0">
                <a:solidFill>
                  <a:schemeClr val="bg1"/>
                </a:solidFill>
                <a:latin typeface="+mj-lt"/>
                <a:ea typeface="+mj-ea"/>
                <a:cs typeface="+mj-cs"/>
                <a:sym typeface="Helvetica"/>
              </a:rPr>
            </a:br>
            <a:r>
              <a:rPr sz="1547" b="1" dirty="0">
                <a:solidFill>
                  <a:schemeClr val="bg1"/>
                </a:solidFill>
                <a:latin typeface="+mj-lt"/>
                <a:ea typeface="+mj-ea"/>
                <a:cs typeface="+mj-cs"/>
                <a:sym typeface="Helvetica"/>
              </a:rPr>
              <a:t/>
            </a:r>
            <a:br>
              <a:rPr sz="1547" b="1" dirty="0">
                <a:solidFill>
                  <a:schemeClr val="bg1"/>
                </a:solidFill>
                <a:latin typeface="+mj-lt"/>
                <a:ea typeface="+mj-ea"/>
                <a:cs typeface="+mj-cs"/>
                <a:sym typeface="Helvetica"/>
              </a:rPr>
            </a:br>
            <a:r>
              <a:rPr sz="1266" dirty="0">
                <a:solidFill>
                  <a:schemeClr val="bg1"/>
                </a:solidFill>
              </a:rPr>
              <a:t>In biological systems, nucleic acids contain information which is used by a living cell to construct specific proteins. The sequence of nucleobases on a nucleic acid strand is translated by cell machinery into a sequence of amino acids making up a protein strand. </a:t>
            </a:r>
            <a:br>
              <a:rPr sz="1266" dirty="0">
                <a:solidFill>
                  <a:schemeClr val="bg1"/>
                </a:solidFill>
              </a:rPr>
            </a:br>
            <a:r>
              <a:rPr sz="1266" dirty="0">
                <a:solidFill>
                  <a:schemeClr val="bg1"/>
                </a:solidFill>
              </a:rPr>
              <a:t/>
            </a:r>
            <a:br>
              <a:rPr sz="1266" dirty="0">
                <a:solidFill>
                  <a:schemeClr val="bg1"/>
                </a:solidFill>
              </a:rPr>
            </a:br>
            <a:r>
              <a:rPr sz="1266" dirty="0">
                <a:solidFill>
                  <a:schemeClr val="bg1"/>
                </a:solidFill>
              </a:rPr>
              <a:t>A = adenine </a:t>
            </a:r>
            <a:br>
              <a:rPr sz="1266" dirty="0">
                <a:solidFill>
                  <a:schemeClr val="bg1"/>
                </a:solidFill>
              </a:rPr>
            </a:br>
            <a:r>
              <a:rPr sz="1266" dirty="0">
                <a:solidFill>
                  <a:schemeClr val="bg1"/>
                </a:solidFill>
              </a:rPr>
              <a:t>C = cytosine </a:t>
            </a:r>
            <a:br>
              <a:rPr sz="1266" dirty="0">
                <a:solidFill>
                  <a:schemeClr val="bg1"/>
                </a:solidFill>
              </a:rPr>
            </a:br>
            <a:r>
              <a:rPr sz="1266" dirty="0">
                <a:solidFill>
                  <a:schemeClr val="bg1"/>
                </a:solidFill>
              </a:rPr>
              <a:t>G = guanine </a:t>
            </a:r>
            <a:br>
              <a:rPr sz="1266" dirty="0">
                <a:solidFill>
                  <a:schemeClr val="bg1"/>
                </a:solidFill>
              </a:rPr>
            </a:br>
            <a:r>
              <a:rPr sz="1266" dirty="0">
                <a:solidFill>
                  <a:schemeClr val="bg1"/>
                </a:solidFill>
              </a:rPr>
              <a:t>T = thymine </a:t>
            </a:r>
          </a:p>
        </p:txBody>
      </p:sp>
      <p:pic>
        <p:nvPicPr>
          <p:cNvPr id="8" name="media3.mp3">
            <a:extLst>
              <a:ext uri="{FF2B5EF4-FFF2-40B4-BE49-F238E27FC236}">
                <a16:creationId xmlns:a16="http://schemas.microsoft.com/office/drawing/2014/main" xmlns="" id="{53E14428-4515-4C8F-A0CB-D270AEB4EA0C}"/>
              </a:ext>
            </a:extLst>
          </p:cNvPr>
          <p:cNvPicPr>
            <a:picLocks/>
          </p:cNvPicPr>
          <p:nvPr>
            <a:audioFile r:link="rId2"/>
            <p:extLst>
              <p:ext uri="{DAA4B4D4-6D71-4841-9C94-3DE7FCFB9230}">
                <p14:media xmlns:p14="http://schemas.microsoft.com/office/powerpoint/2010/main" r:embed="rId1"/>
              </p:ext>
            </p:extLst>
          </p:nvPr>
        </p:nvPicPr>
        <p:blipFill>
          <a:blip r:embed="rId4">
            <a:extLst/>
          </a:blip>
          <a:stretch>
            <a:fillRect/>
          </a:stretch>
        </p:blipFill>
        <p:spPr>
          <a:xfrm>
            <a:off x="1522006" y="2410586"/>
            <a:ext cx="401837" cy="401837"/>
          </a:xfrm>
          <a:prstGeom prst="rect">
            <a:avLst/>
          </a:prstGeom>
          <a:ln w="12700">
            <a:miter lim="400000"/>
          </a:ln>
        </p:spPr>
      </p:pic>
      <p:sp>
        <p:nvSpPr>
          <p:cNvPr id="4" name="TextBox 3">
            <a:extLst>
              <a:ext uri="{FF2B5EF4-FFF2-40B4-BE49-F238E27FC236}">
                <a16:creationId xmlns:a16="http://schemas.microsoft.com/office/drawing/2014/main" xmlns="" id="{AED18ECD-966E-4507-A103-0C213CF971A7}"/>
              </a:ext>
            </a:extLst>
          </p:cNvPr>
          <p:cNvSpPr txBox="1"/>
          <p:nvPr/>
        </p:nvSpPr>
        <p:spPr>
          <a:xfrm>
            <a:off x="298268" y="3384475"/>
            <a:ext cx="2840422" cy="1097828"/>
          </a:xfrm>
          <a:prstGeom prst="rect">
            <a:avLst/>
          </a:prstGeom>
          <a:noFill/>
        </p:spPr>
        <p:txBody>
          <a:bodyPr wrap="none" lIns="137160" tIns="137160" rIns="137160" bIns="137160" rtlCol="0">
            <a:noAutofit/>
          </a:bodyPr>
          <a:lstStyle/>
          <a:p>
            <a:pPr algn="ctr"/>
            <a:r>
              <a:rPr lang="en-US" dirty="0">
                <a:hlinkClick r:id="rId5"/>
              </a:rPr>
              <a:t>Activity can also be found </a:t>
            </a:r>
          </a:p>
          <a:p>
            <a:pPr algn="ctr"/>
            <a:r>
              <a:rPr lang="en-US" dirty="0">
                <a:hlinkClick r:id="rId5"/>
              </a:rPr>
              <a:t>by clicking HERE. </a:t>
            </a:r>
            <a:endParaRPr lang="en-US" dirty="0"/>
          </a:p>
        </p:txBody>
      </p:sp>
    </p:spTree>
    <p:extLst>
      <p:ext uri="{BB962C8B-B14F-4D97-AF65-F5344CB8AC3E}">
        <p14:creationId xmlns:p14="http://schemas.microsoft.com/office/powerpoint/2010/main" val="2298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4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Diverse Accessibility Challenges</a:t>
            </a:r>
          </a:p>
        </p:txBody>
      </p:sp>
      <p:sp>
        <p:nvSpPr>
          <p:cNvPr id="12" name="Text Placeholder 11">
            <a:extLst>
              <a:ext uri="{FF2B5EF4-FFF2-40B4-BE49-F238E27FC236}">
                <a16:creationId xmlns:a16="http://schemas.microsoft.com/office/drawing/2014/main" xmlns="" id="{A79F43CE-B3C5-4113-B354-68BC68BDC72A}"/>
              </a:ext>
            </a:extLst>
          </p:cNvPr>
          <p:cNvSpPr>
            <a:spLocks noGrp="1"/>
          </p:cNvSpPr>
          <p:nvPr>
            <p:ph type="body" sz="quarter" idx="10"/>
          </p:nvPr>
        </p:nvSpPr>
        <p:spPr/>
        <p:txBody>
          <a:bodyPr/>
          <a:lstStyle/>
          <a:p>
            <a:endParaRPr lang="en-US" dirty="0"/>
          </a:p>
        </p:txBody>
      </p:sp>
      <p:sp>
        <p:nvSpPr>
          <p:cNvPr id="4" name="Rectangle 3"/>
          <p:cNvSpPr/>
          <p:nvPr/>
        </p:nvSpPr>
        <p:spPr>
          <a:xfrm>
            <a:off x="496713" y="1532674"/>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Cognitive</a:t>
            </a:r>
          </a:p>
        </p:txBody>
      </p:sp>
      <p:sp>
        <p:nvSpPr>
          <p:cNvPr id="8" name="Rectangle 7"/>
          <p:cNvSpPr/>
          <p:nvPr/>
        </p:nvSpPr>
        <p:spPr>
          <a:xfrm>
            <a:off x="496713" y="1420704"/>
            <a:ext cx="3883378" cy="137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sp>
        <p:nvSpPr>
          <p:cNvPr id="5" name="Rectangle 4"/>
          <p:cNvSpPr/>
          <p:nvPr/>
        </p:nvSpPr>
        <p:spPr>
          <a:xfrm>
            <a:off x="4801250" y="1557864"/>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Visual</a:t>
            </a:r>
          </a:p>
        </p:txBody>
      </p:sp>
      <p:sp>
        <p:nvSpPr>
          <p:cNvPr id="9" name="Rectangle 8"/>
          <p:cNvSpPr/>
          <p:nvPr/>
        </p:nvSpPr>
        <p:spPr>
          <a:xfrm>
            <a:off x="4801250" y="1420704"/>
            <a:ext cx="3883378"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sp>
        <p:nvSpPr>
          <p:cNvPr id="6" name="Rectangle 5"/>
          <p:cNvSpPr/>
          <p:nvPr/>
        </p:nvSpPr>
        <p:spPr>
          <a:xfrm>
            <a:off x="496712" y="3922887"/>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Physical</a:t>
            </a:r>
          </a:p>
        </p:txBody>
      </p:sp>
      <p:sp>
        <p:nvSpPr>
          <p:cNvPr id="10" name="Rectangle 9"/>
          <p:cNvSpPr/>
          <p:nvPr/>
        </p:nvSpPr>
        <p:spPr>
          <a:xfrm>
            <a:off x="496712" y="3785726"/>
            <a:ext cx="3883378" cy="1371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sp>
        <p:nvSpPr>
          <p:cNvPr id="7" name="Rectangle 6"/>
          <p:cNvSpPr/>
          <p:nvPr/>
        </p:nvSpPr>
        <p:spPr>
          <a:xfrm>
            <a:off x="4801250" y="3922886"/>
            <a:ext cx="3883378" cy="2099733"/>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ctr"/>
            <a:r>
              <a:rPr lang="en-US" dirty="0">
                <a:solidFill>
                  <a:schemeClr val="bg1"/>
                </a:solidFill>
              </a:rPr>
              <a:t>Hearing</a:t>
            </a:r>
          </a:p>
        </p:txBody>
      </p:sp>
      <p:sp>
        <p:nvSpPr>
          <p:cNvPr id="11" name="Rectangle 10"/>
          <p:cNvSpPr/>
          <p:nvPr/>
        </p:nvSpPr>
        <p:spPr>
          <a:xfrm>
            <a:off x="4801250" y="3777540"/>
            <a:ext cx="3883378" cy="1371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0" rIns="137160" bIns="137160" numCol="1" spcCol="0" rtlCol="0" fromWordArt="0" anchor="t" anchorCtr="0" forceAA="0" compatLnSpc="1">
            <a:prstTxWarp prst="textNoShape">
              <a:avLst/>
            </a:prstTxWarp>
            <a:noAutofit/>
          </a:bodyPr>
          <a:lstStyle/>
          <a:p>
            <a:pPr algn="ctr"/>
            <a:endParaRPr lang="en-US" sz="2000" dirty="0">
              <a:solidFill>
                <a:schemeClr val="accent1"/>
              </a:solidFill>
              <a:latin typeface="+mj-lt"/>
            </a:endParaRPr>
          </a:p>
        </p:txBody>
      </p:sp>
      <p:grpSp>
        <p:nvGrpSpPr>
          <p:cNvPr id="17" name="Group 16" descr="thinking icon" title="thinking icon"/>
          <p:cNvGrpSpPr>
            <a:grpSpLocks noChangeAspect="1"/>
          </p:cNvGrpSpPr>
          <p:nvPr/>
        </p:nvGrpSpPr>
        <p:grpSpPr>
          <a:xfrm>
            <a:off x="622726" y="2134421"/>
            <a:ext cx="794930" cy="949499"/>
            <a:chOff x="5438683" y="1529443"/>
            <a:chExt cx="306218" cy="365760"/>
          </a:xfrm>
          <a:solidFill>
            <a:srgbClr val="4372C4"/>
          </a:solidFill>
        </p:grpSpPr>
        <p:sp>
          <p:nvSpPr>
            <p:cNvPr id="18" name="Freeform 5" descr=" " title=" "/>
            <p:cNvSpPr>
              <a:spLocks noEditPoints="1"/>
            </p:cNvSpPr>
            <p:nvPr/>
          </p:nvSpPr>
          <p:spPr bwMode="auto">
            <a:xfrm>
              <a:off x="5438683" y="1529443"/>
              <a:ext cx="306218" cy="365760"/>
            </a:xfrm>
            <a:custGeom>
              <a:avLst/>
              <a:gdLst>
                <a:gd name="T0" fmla="*/ 2139 w 2160"/>
                <a:gd name="T1" fmla="*/ 785 h 2580"/>
                <a:gd name="T2" fmla="*/ 2062 w 2160"/>
                <a:gd name="T3" fmla="*/ 557 h 2580"/>
                <a:gd name="T4" fmla="*/ 1934 w 2160"/>
                <a:gd name="T5" fmla="*/ 358 h 2580"/>
                <a:gd name="T6" fmla="*/ 1762 w 2160"/>
                <a:gd name="T7" fmla="*/ 196 h 2580"/>
                <a:gd name="T8" fmla="*/ 1556 w 2160"/>
                <a:gd name="T9" fmla="*/ 77 h 2580"/>
                <a:gd name="T10" fmla="*/ 1321 w 2160"/>
                <a:gd name="T11" fmla="*/ 11 h 2580"/>
                <a:gd name="T12" fmla="*/ 1098 w 2160"/>
                <a:gd name="T13" fmla="*/ 2 h 2580"/>
                <a:gd name="T14" fmla="*/ 861 w 2160"/>
                <a:gd name="T15" fmla="*/ 49 h 2580"/>
                <a:gd name="T16" fmla="*/ 645 w 2160"/>
                <a:gd name="T17" fmla="*/ 152 h 2580"/>
                <a:gd name="T18" fmla="*/ 474 w 2160"/>
                <a:gd name="T19" fmla="*/ 288 h 2580"/>
                <a:gd name="T20" fmla="*/ 324 w 2160"/>
                <a:gd name="T21" fmla="*/ 480 h 2580"/>
                <a:gd name="T22" fmla="*/ 227 w 2160"/>
                <a:gd name="T23" fmla="*/ 698 h 2580"/>
                <a:gd name="T24" fmla="*/ 187 w 2160"/>
                <a:gd name="T25" fmla="*/ 936 h 2580"/>
                <a:gd name="T26" fmla="*/ 16 w 2160"/>
                <a:gd name="T27" fmla="*/ 1472 h 2580"/>
                <a:gd name="T28" fmla="*/ 1 w 2160"/>
                <a:gd name="T29" fmla="*/ 1557 h 2580"/>
                <a:gd name="T30" fmla="*/ 32 w 2160"/>
                <a:gd name="T31" fmla="*/ 1641 h 2580"/>
                <a:gd name="T32" fmla="*/ 97 w 2160"/>
                <a:gd name="T33" fmla="*/ 1700 h 2580"/>
                <a:gd name="T34" fmla="*/ 185 w 2160"/>
                <a:gd name="T35" fmla="*/ 1724 h 2580"/>
                <a:gd name="T36" fmla="*/ 266 w 2160"/>
                <a:gd name="T37" fmla="*/ 1915 h 2580"/>
                <a:gd name="T38" fmla="*/ 359 w 2160"/>
                <a:gd name="T39" fmla="*/ 2067 h 2580"/>
                <a:gd name="T40" fmla="*/ 516 w 2160"/>
                <a:gd name="T41" fmla="*/ 2171 h 2580"/>
                <a:gd name="T42" fmla="*/ 619 w 2160"/>
                <a:gd name="T43" fmla="*/ 2476 h 2580"/>
                <a:gd name="T44" fmla="*/ 642 w 2160"/>
                <a:gd name="T45" fmla="*/ 2531 h 2580"/>
                <a:gd name="T46" fmla="*/ 686 w 2160"/>
                <a:gd name="T47" fmla="*/ 2568 h 2580"/>
                <a:gd name="T48" fmla="*/ 740 w 2160"/>
                <a:gd name="T49" fmla="*/ 2580 h 2580"/>
                <a:gd name="T50" fmla="*/ 1900 w 2160"/>
                <a:gd name="T51" fmla="*/ 2570 h 2580"/>
                <a:gd name="T52" fmla="*/ 1946 w 2160"/>
                <a:gd name="T53" fmla="*/ 2535 h 2580"/>
                <a:gd name="T54" fmla="*/ 1972 w 2160"/>
                <a:gd name="T55" fmla="*/ 2482 h 2580"/>
                <a:gd name="T56" fmla="*/ 2018 w 2160"/>
                <a:gd name="T57" fmla="*/ 1493 h 2580"/>
                <a:gd name="T58" fmla="*/ 2100 w 2160"/>
                <a:gd name="T59" fmla="*/ 1321 h 2580"/>
                <a:gd name="T60" fmla="*/ 2148 w 2160"/>
                <a:gd name="T61" fmla="*/ 1137 h 2580"/>
                <a:gd name="T62" fmla="*/ 2160 w 2160"/>
                <a:gd name="T63" fmla="*/ 984 h 2580"/>
                <a:gd name="T64" fmla="*/ 1846 w 2160"/>
                <a:gd name="T65" fmla="*/ 1536 h 2580"/>
                <a:gd name="T66" fmla="*/ 737 w 2160"/>
                <a:gd name="T67" fmla="*/ 2116 h 2580"/>
                <a:gd name="T68" fmla="*/ 690 w 2160"/>
                <a:gd name="T69" fmla="*/ 2086 h 2580"/>
                <a:gd name="T70" fmla="*/ 562 w 2160"/>
                <a:gd name="T71" fmla="*/ 2052 h 2580"/>
                <a:gd name="T72" fmla="*/ 440 w 2160"/>
                <a:gd name="T73" fmla="*/ 1968 h 2580"/>
                <a:gd name="T74" fmla="*/ 395 w 2160"/>
                <a:gd name="T75" fmla="*/ 1898 h 2580"/>
                <a:gd name="T76" fmla="*/ 376 w 2160"/>
                <a:gd name="T77" fmla="*/ 1806 h 2580"/>
                <a:gd name="T78" fmla="*/ 365 w 2160"/>
                <a:gd name="T79" fmla="*/ 1623 h 2580"/>
                <a:gd name="T80" fmla="*/ 317 w 2160"/>
                <a:gd name="T81" fmla="*/ 1595 h 2580"/>
                <a:gd name="T82" fmla="*/ 153 w 2160"/>
                <a:gd name="T83" fmla="*/ 1586 h 2580"/>
                <a:gd name="T84" fmla="*/ 129 w 2160"/>
                <a:gd name="T85" fmla="*/ 1541 h 2580"/>
                <a:gd name="T86" fmla="*/ 309 w 2160"/>
                <a:gd name="T87" fmla="*/ 1059 h 2580"/>
                <a:gd name="T88" fmla="*/ 317 w 2160"/>
                <a:gd name="T89" fmla="*/ 899 h 2580"/>
                <a:gd name="T90" fmla="*/ 363 w 2160"/>
                <a:gd name="T91" fmla="*/ 696 h 2580"/>
                <a:gd name="T92" fmla="*/ 457 w 2160"/>
                <a:gd name="T93" fmla="*/ 509 h 2580"/>
                <a:gd name="T94" fmla="*/ 581 w 2160"/>
                <a:gd name="T95" fmla="*/ 364 h 2580"/>
                <a:gd name="T96" fmla="*/ 749 w 2160"/>
                <a:gd name="T97" fmla="*/ 238 h 2580"/>
                <a:gd name="T98" fmla="*/ 942 w 2160"/>
                <a:gd name="T99" fmla="*/ 158 h 2580"/>
                <a:gd name="T100" fmla="*/ 1151 w 2160"/>
                <a:gd name="T101" fmla="*/ 128 h 2580"/>
                <a:gd name="T102" fmla="*/ 1345 w 2160"/>
                <a:gd name="T103" fmla="*/ 145 h 2580"/>
                <a:gd name="T104" fmla="*/ 1544 w 2160"/>
                <a:gd name="T105" fmla="*/ 212 h 2580"/>
                <a:gd name="T106" fmla="*/ 1718 w 2160"/>
                <a:gd name="T107" fmla="*/ 324 h 2580"/>
                <a:gd name="T108" fmla="*/ 1860 w 2160"/>
                <a:gd name="T109" fmla="*/ 472 h 2580"/>
                <a:gd name="T110" fmla="*/ 1964 w 2160"/>
                <a:gd name="T111" fmla="*/ 650 h 2580"/>
                <a:gd name="T112" fmla="*/ 2021 w 2160"/>
                <a:gd name="T113" fmla="*/ 854 h 2580"/>
                <a:gd name="T114" fmla="*/ 2030 w 2160"/>
                <a:gd name="T115" fmla="*/ 1037 h 2580"/>
                <a:gd name="T116" fmla="*/ 2003 w 2160"/>
                <a:gd name="T117" fmla="*/ 1205 h 2580"/>
                <a:gd name="T118" fmla="*/ 1941 w 2160"/>
                <a:gd name="T119" fmla="*/ 1365 h 2580"/>
                <a:gd name="T120" fmla="*/ 1859 w 2160"/>
                <a:gd name="T121" fmla="*/ 1498 h 2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0" h="2580">
                  <a:moveTo>
                    <a:pt x="2160" y="984"/>
                  </a:moveTo>
                  <a:lnTo>
                    <a:pt x="2160" y="984"/>
                  </a:lnTo>
                  <a:lnTo>
                    <a:pt x="2159" y="958"/>
                  </a:lnTo>
                  <a:lnTo>
                    <a:pt x="2159" y="934"/>
                  </a:lnTo>
                  <a:lnTo>
                    <a:pt x="2156" y="908"/>
                  </a:lnTo>
                  <a:lnTo>
                    <a:pt x="2154" y="883"/>
                  </a:lnTo>
                  <a:lnTo>
                    <a:pt x="2151" y="859"/>
                  </a:lnTo>
                  <a:lnTo>
                    <a:pt x="2148" y="834"/>
                  </a:lnTo>
                  <a:lnTo>
                    <a:pt x="2144" y="810"/>
                  </a:lnTo>
                  <a:lnTo>
                    <a:pt x="2139" y="785"/>
                  </a:lnTo>
                  <a:lnTo>
                    <a:pt x="2134" y="762"/>
                  </a:lnTo>
                  <a:lnTo>
                    <a:pt x="2128" y="739"/>
                  </a:lnTo>
                  <a:lnTo>
                    <a:pt x="2122" y="714"/>
                  </a:lnTo>
                  <a:lnTo>
                    <a:pt x="2115" y="692"/>
                  </a:lnTo>
                  <a:lnTo>
                    <a:pt x="2107" y="669"/>
                  </a:lnTo>
                  <a:lnTo>
                    <a:pt x="2100" y="645"/>
                  </a:lnTo>
                  <a:lnTo>
                    <a:pt x="2091" y="623"/>
                  </a:lnTo>
                  <a:lnTo>
                    <a:pt x="2081" y="601"/>
                  </a:lnTo>
                  <a:lnTo>
                    <a:pt x="2072" y="579"/>
                  </a:lnTo>
                  <a:lnTo>
                    <a:pt x="2062" y="557"/>
                  </a:lnTo>
                  <a:lnTo>
                    <a:pt x="2051" y="536"/>
                  </a:lnTo>
                  <a:lnTo>
                    <a:pt x="2040" y="515"/>
                  </a:lnTo>
                  <a:lnTo>
                    <a:pt x="2029" y="494"/>
                  </a:lnTo>
                  <a:lnTo>
                    <a:pt x="2016" y="474"/>
                  </a:lnTo>
                  <a:lnTo>
                    <a:pt x="2003" y="454"/>
                  </a:lnTo>
                  <a:lnTo>
                    <a:pt x="1991" y="434"/>
                  </a:lnTo>
                  <a:lnTo>
                    <a:pt x="1977" y="415"/>
                  </a:lnTo>
                  <a:lnTo>
                    <a:pt x="1964" y="395"/>
                  </a:lnTo>
                  <a:lnTo>
                    <a:pt x="1949" y="377"/>
                  </a:lnTo>
                  <a:lnTo>
                    <a:pt x="1934" y="358"/>
                  </a:lnTo>
                  <a:lnTo>
                    <a:pt x="1918" y="340"/>
                  </a:lnTo>
                  <a:lnTo>
                    <a:pt x="1902" y="323"/>
                  </a:lnTo>
                  <a:lnTo>
                    <a:pt x="1886" y="305"/>
                  </a:lnTo>
                  <a:lnTo>
                    <a:pt x="1870" y="288"/>
                  </a:lnTo>
                  <a:lnTo>
                    <a:pt x="1853" y="272"/>
                  </a:lnTo>
                  <a:lnTo>
                    <a:pt x="1836" y="255"/>
                  </a:lnTo>
                  <a:lnTo>
                    <a:pt x="1817" y="240"/>
                  </a:lnTo>
                  <a:lnTo>
                    <a:pt x="1799" y="225"/>
                  </a:lnTo>
                  <a:lnTo>
                    <a:pt x="1781" y="210"/>
                  </a:lnTo>
                  <a:lnTo>
                    <a:pt x="1762" y="196"/>
                  </a:lnTo>
                  <a:lnTo>
                    <a:pt x="1744" y="182"/>
                  </a:lnTo>
                  <a:lnTo>
                    <a:pt x="1724" y="168"/>
                  </a:lnTo>
                  <a:lnTo>
                    <a:pt x="1703" y="155"/>
                  </a:lnTo>
                  <a:lnTo>
                    <a:pt x="1684" y="142"/>
                  </a:lnTo>
                  <a:lnTo>
                    <a:pt x="1663" y="130"/>
                  </a:lnTo>
                  <a:lnTo>
                    <a:pt x="1642" y="119"/>
                  </a:lnTo>
                  <a:lnTo>
                    <a:pt x="1621" y="108"/>
                  </a:lnTo>
                  <a:lnTo>
                    <a:pt x="1600" y="97"/>
                  </a:lnTo>
                  <a:lnTo>
                    <a:pt x="1578" y="87"/>
                  </a:lnTo>
                  <a:lnTo>
                    <a:pt x="1556" y="77"/>
                  </a:lnTo>
                  <a:lnTo>
                    <a:pt x="1534" y="69"/>
                  </a:lnTo>
                  <a:lnTo>
                    <a:pt x="1510" y="60"/>
                  </a:lnTo>
                  <a:lnTo>
                    <a:pt x="1488" y="52"/>
                  </a:lnTo>
                  <a:lnTo>
                    <a:pt x="1465" y="44"/>
                  </a:lnTo>
                  <a:lnTo>
                    <a:pt x="1442" y="37"/>
                  </a:lnTo>
                  <a:lnTo>
                    <a:pt x="1418" y="31"/>
                  </a:lnTo>
                  <a:lnTo>
                    <a:pt x="1395" y="26"/>
                  </a:lnTo>
                  <a:lnTo>
                    <a:pt x="1370" y="20"/>
                  </a:lnTo>
                  <a:lnTo>
                    <a:pt x="1346" y="15"/>
                  </a:lnTo>
                  <a:lnTo>
                    <a:pt x="1321" y="11"/>
                  </a:lnTo>
                  <a:lnTo>
                    <a:pt x="1297" y="7"/>
                  </a:lnTo>
                  <a:lnTo>
                    <a:pt x="1272" y="5"/>
                  </a:lnTo>
                  <a:lnTo>
                    <a:pt x="1248" y="2"/>
                  </a:lnTo>
                  <a:lnTo>
                    <a:pt x="1223" y="1"/>
                  </a:lnTo>
                  <a:lnTo>
                    <a:pt x="1197" y="0"/>
                  </a:lnTo>
                  <a:lnTo>
                    <a:pt x="1171" y="0"/>
                  </a:lnTo>
                  <a:lnTo>
                    <a:pt x="1171" y="0"/>
                  </a:lnTo>
                  <a:lnTo>
                    <a:pt x="1147" y="0"/>
                  </a:lnTo>
                  <a:lnTo>
                    <a:pt x="1122" y="1"/>
                  </a:lnTo>
                  <a:lnTo>
                    <a:pt x="1098" y="2"/>
                  </a:lnTo>
                  <a:lnTo>
                    <a:pt x="1074" y="5"/>
                  </a:lnTo>
                  <a:lnTo>
                    <a:pt x="1050" y="7"/>
                  </a:lnTo>
                  <a:lnTo>
                    <a:pt x="1025" y="10"/>
                  </a:lnTo>
                  <a:lnTo>
                    <a:pt x="1002" y="15"/>
                  </a:lnTo>
                  <a:lnTo>
                    <a:pt x="977" y="18"/>
                  </a:lnTo>
                  <a:lnTo>
                    <a:pt x="954" y="23"/>
                  </a:lnTo>
                  <a:lnTo>
                    <a:pt x="931" y="29"/>
                  </a:lnTo>
                  <a:lnTo>
                    <a:pt x="907" y="36"/>
                  </a:lnTo>
                  <a:lnTo>
                    <a:pt x="884" y="42"/>
                  </a:lnTo>
                  <a:lnTo>
                    <a:pt x="861" y="49"/>
                  </a:lnTo>
                  <a:lnTo>
                    <a:pt x="839" y="58"/>
                  </a:lnTo>
                  <a:lnTo>
                    <a:pt x="817" y="65"/>
                  </a:lnTo>
                  <a:lnTo>
                    <a:pt x="794" y="75"/>
                  </a:lnTo>
                  <a:lnTo>
                    <a:pt x="772" y="83"/>
                  </a:lnTo>
                  <a:lnTo>
                    <a:pt x="750" y="94"/>
                  </a:lnTo>
                  <a:lnTo>
                    <a:pt x="728" y="104"/>
                  </a:lnTo>
                  <a:lnTo>
                    <a:pt x="707" y="115"/>
                  </a:lnTo>
                  <a:lnTo>
                    <a:pt x="686" y="128"/>
                  </a:lnTo>
                  <a:lnTo>
                    <a:pt x="666" y="139"/>
                  </a:lnTo>
                  <a:lnTo>
                    <a:pt x="645" y="152"/>
                  </a:lnTo>
                  <a:lnTo>
                    <a:pt x="625" y="166"/>
                  </a:lnTo>
                  <a:lnTo>
                    <a:pt x="605" y="179"/>
                  </a:lnTo>
                  <a:lnTo>
                    <a:pt x="586" y="193"/>
                  </a:lnTo>
                  <a:lnTo>
                    <a:pt x="566" y="207"/>
                  </a:lnTo>
                  <a:lnTo>
                    <a:pt x="546" y="223"/>
                  </a:lnTo>
                  <a:lnTo>
                    <a:pt x="528" y="238"/>
                  </a:lnTo>
                  <a:lnTo>
                    <a:pt x="510" y="255"/>
                  </a:lnTo>
                  <a:lnTo>
                    <a:pt x="491" y="271"/>
                  </a:lnTo>
                  <a:lnTo>
                    <a:pt x="474" y="288"/>
                  </a:lnTo>
                  <a:lnTo>
                    <a:pt x="474" y="288"/>
                  </a:lnTo>
                  <a:lnTo>
                    <a:pt x="457" y="307"/>
                  </a:lnTo>
                  <a:lnTo>
                    <a:pt x="440" y="324"/>
                  </a:lnTo>
                  <a:lnTo>
                    <a:pt x="424" y="342"/>
                  </a:lnTo>
                  <a:lnTo>
                    <a:pt x="408" y="361"/>
                  </a:lnTo>
                  <a:lnTo>
                    <a:pt x="393" y="380"/>
                  </a:lnTo>
                  <a:lnTo>
                    <a:pt x="378" y="400"/>
                  </a:lnTo>
                  <a:lnTo>
                    <a:pt x="363" y="418"/>
                  </a:lnTo>
                  <a:lnTo>
                    <a:pt x="350" y="439"/>
                  </a:lnTo>
                  <a:lnTo>
                    <a:pt x="336" y="459"/>
                  </a:lnTo>
                  <a:lnTo>
                    <a:pt x="324" y="480"/>
                  </a:lnTo>
                  <a:lnTo>
                    <a:pt x="312" y="501"/>
                  </a:lnTo>
                  <a:lnTo>
                    <a:pt x="301" y="521"/>
                  </a:lnTo>
                  <a:lnTo>
                    <a:pt x="290" y="542"/>
                  </a:lnTo>
                  <a:lnTo>
                    <a:pt x="279" y="564"/>
                  </a:lnTo>
                  <a:lnTo>
                    <a:pt x="269" y="586"/>
                  </a:lnTo>
                  <a:lnTo>
                    <a:pt x="259" y="607"/>
                  </a:lnTo>
                  <a:lnTo>
                    <a:pt x="251" y="631"/>
                  </a:lnTo>
                  <a:lnTo>
                    <a:pt x="242" y="653"/>
                  </a:lnTo>
                  <a:lnTo>
                    <a:pt x="235" y="675"/>
                  </a:lnTo>
                  <a:lnTo>
                    <a:pt x="227" y="698"/>
                  </a:lnTo>
                  <a:lnTo>
                    <a:pt x="220" y="721"/>
                  </a:lnTo>
                  <a:lnTo>
                    <a:pt x="214" y="745"/>
                  </a:lnTo>
                  <a:lnTo>
                    <a:pt x="209" y="768"/>
                  </a:lnTo>
                  <a:lnTo>
                    <a:pt x="204" y="791"/>
                  </a:lnTo>
                  <a:lnTo>
                    <a:pt x="199" y="815"/>
                  </a:lnTo>
                  <a:lnTo>
                    <a:pt x="195" y="839"/>
                  </a:lnTo>
                  <a:lnTo>
                    <a:pt x="193" y="862"/>
                  </a:lnTo>
                  <a:lnTo>
                    <a:pt x="189" y="887"/>
                  </a:lnTo>
                  <a:lnTo>
                    <a:pt x="188" y="912"/>
                  </a:lnTo>
                  <a:lnTo>
                    <a:pt x="187" y="936"/>
                  </a:lnTo>
                  <a:lnTo>
                    <a:pt x="185" y="961"/>
                  </a:lnTo>
                  <a:lnTo>
                    <a:pt x="185" y="985"/>
                  </a:lnTo>
                  <a:lnTo>
                    <a:pt x="185" y="1023"/>
                  </a:lnTo>
                  <a:lnTo>
                    <a:pt x="185" y="1023"/>
                  </a:lnTo>
                  <a:lnTo>
                    <a:pt x="124" y="1181"/>
                  </a:lnTo>
                  <a:lnTo>
                    <a:pt x="77" y="1300"/>
                  </a:lnTo>
                  <a:lnTo>
                    <a:pt x="45" y="1389"/>
                  </a:lnTo>
                  <a:lnTo>
                    <a:pt x="33" y="1422"/>
                  </a:lnTo>
                  <a:lnTo>
                    <a:pt x="23" y="1450"/>
                  </a:lnTo>
                  <a:lnTo>
                    <a:pt x="16" y="1472"/>
                  </a:lnTo>
                  <a:lnTo>
                    <a:pt x="10" y="1489"/>
                  </a:lnTo>
                  <a:lnTo>
                    <a:pt x="6" y="1503"/>
                  </a:lnTo>
                  <a:lnTo>
                    <a:pt x="2" y="1514"/>
                  </a:lnTo>
                  <a:lnTo>
                    <a:pt x="1" y="1522"/>
                  </a:lnTo>
                  <a:lnTo>
                    <a:pt x="0" y="1529"/>
                  </a:lnTo>
                  <a:lnTo>
                    <a:pt x="0" y="1534"/>
                  </a:lnTo>
                  <a:lnTo>
                    <a:pt x="0" y="1538"/>
                  </a:lnTo>
                  <a:lnTo>
                    <a:pt x="0" y="1538"/>
                  </a:lnTo>
                  <a:lnTo>
                    <a:pt x="0" y="1548"/>
                  </a:lnTo>
                  <a:lnTo>
                    <a:pt x="1" y="1557"/>
                  </a:lnTo>
                  <a:lnTo>
                    <a:pt x="2" y="1567"/>
                  </a:lnTo>
                  <a:lnTo>
                    <a:pt x="4" y="1575"/>
                  </a:lnTo>
                  <a:lnTo>
                    <a:pt x="6" y="1585"/>
                  </a:lnTo>
                  <a:lnTo>
                    <a:pt x="9" y="1594"/>
                  </a:lnTo>
                  <a:lnTo>
                    <a:pt x="11" y="1602"/>
                  </a:lnTo>
                  <a:lnTo>
                    <a:pt x="15" y="1611"/>
                  </a:lnTo>
                  <a:lnTo>
                    <a:pt x="18" y="1618"/>
                  </a:lnTo>
                  <a:lnTo>
                    <a:pt x="22" y="1627"/>
                  </a:lnTo>
                  <a:lnTo>
                    <a:pt x="27" y="1634"/>
                  </a:lnTo>
                  <a:lnTo>
                    <a:pt x="32" y="1641"/>
                  </a:lnTo>
                  <a:lnTo>
                    <a:pt x="37" y="1649"/>
                  </a:lnTo>
                  <a:lnTo>
                    <a:pt x="43" y="1656"/>
                  </a:lnTo>
                  <a:lnTo>
                    <a:pt x="48" y="1662"/>
                  </a:lnTo>
                  <a:lnTo>
                    <a:pt x="54" y="1670"/>
                  </a:lnTo>
                  <a:lnTo>
                    <a:pt x="61" y="1675"/>
                  </a:lnTo>
                  <a:lnTo>
                    <a:pt x="68" y="1681"/>
                  </a:lnTo>
                  <a:lnTo>
                    <a:pt x="74" y="1687"/>
                  </a:lnTo>
                  <a:lnTo>
                    <a:pt x="81" y="1692"/>
                  </a:lnTo>
                  <a:lnTo>
                    <a:pt x="90" y="1697"/>
                  </a:lnTo>
                  <a:lnTo>
                    <a:pt x="97" y="1700"/>
                  </a:lnTo>
                  <a:lnTo>
                    <a:pt x="104" y="1705"/>
                  </a:lnTo>
                  <a:lnTo>
                    <a:pt x="113" y="1709"/>
                  </a:lnTo>
                  <a:lnTo>
                    <a:pt x="122" y="1711"/>
                  </a:lnTo>
                  <a:lnTo>
                    <a:pt x="130" y="1715"/>
                  </a:lnTo>
                  <a:lnTo>
                    <a:pt x="139" y="1718"/>
                  </a:lnTo>
                  <a:lnTo>
                    <a:pt x="147" y="1720"/>
                  </a:lnTo>
                  <a:lnTo>
                    <a:pt x="157" y="1721"/>
                  </a:lnTo>
                  <a:lnTo>
                    <a:pt x="166" y="1722"/>
                  </a:lnTo>
                  <a:lnTo>
                    <a:pt x="176" y="1722"/>
                  </a:lnTo>
                  <a:lnTo>
                    <a:pt x="185" y="1724"/>
                  </a:lnTo>
                  <a:lnTo>
                    <a:pt x="247" y="1724"/>
                  </a:lnTo>
                  <a:lnTo>
                    <a:pt x="247" y="1785"/>
                  </a:lnTo>
                  <a:lnTo>
                    <a:pt x="247" y="1785"/>
                  </a:lnTo>
                  <a:lnTo>
                    <a:pt x="247" y="1805"/>
                  </a:lnTo>
                  <a:lnTo>
                    <a:pt x="248" y="1823"/>
                  </a:lnTo>
                  <a:lnTo>
                    <a:pt x="251" y="1843"/>
                  </a:lnTo>
                  <a:lnTo>
                    <a:pt x="253" y="1861"/>
                  </a:lnTo>
                  <a:lnTo>
                    <a:pt x="257" y="1879"/>
                  </a:lnTo>
                  <a:lnTo>
                    <a:pt x="262" y="1898"/>
                  </a:lnTo>
                  <a:lnTo>
                    <a:pt x="266" y="1915"/>
                  </a:lnTo>
                  <a:lnTo>
                    <a:pt x="273" y="1932"/>
                  </a:lnTo>
                  <a:lnTo>
                    <a:pt x="279" y="1949"/>
                  </a:lnTo>
                  <a:lnTo>
                    <a:pt x="286" y="1965"/>
                  </a:lnTo>
                  <a:lnTo>
                    <a:pt x="295" y="1981"/>
                  </a:lnTo>
                  <a:lnTo>
                    <a:pt x="303" y="1996"/>
                  </a:lnTo>
                  <a:lnTo>
                    <a:pt x="313" y="2012"/>
                  </a:lnTo>
                  <a:lnTo>
                    <a:pt x="323" y="2027"/>
                  </a:lnTo>
                  <a:lnTo>
                    <a:pt x="334" y="2040"/>
                  </a:lnTo>
                  <a:lnTo>
                    <a:pt x="346" y="2055"/>
                  </a:lnTo>
                  <a:lnTo>
                    <a:pt x="359" y="2067"/>
                  </a:lnTo>
                  <a:lnTo>
                    <a:pt x="371" y="2081"/>
                  </a:lnTo>
                  <a:lnTo>
                    <a:pt x="384" y="2093"/>
                  </a:lnTo>
                  <a:lnTo>
                    <a:pt x="399" y="2104"/>
                  </a:lnTo>
                  <a:lnTo>
                    <a:pt x="414" y="2115"/>
                  </a:lnTo>
                  <a:lnTo>
                    <a:pt x="429" y="2126"/>
                  </a:lnTo>
                  <a:lnTo>
                    <a:pt x="446" y="2137"/>
                  </a:lnTo>
                  <a:lnTo>
                    <a:pt x="462" y="2146"/>
                  </a:lnTo>
                  <a:lnTo>
                    <a:pt x="479" y="2156"/>
                  </a:lnTo>
                  <a:lnTo>
                    <a:pt x="497" y="2164"/>
                  </a:lnTo>
                  <a:lnTo>
                    <a:pt x="516" y="2171"/>
                  </a:lnTo>
                  <a:lnTo>
                    <a:pt x="535" y="2179"/>
                  </a:lnTo>
                  <a:lnTo>
                    <a:pt x="555" y="2186"/>
                  </a:lnTo>
                  <a:lnTo>
                    <a:pt x="575" y="2192"/>
                  </a:lnTo>
                  <a:lnTo>
                    <a:pt x="596" y="2198"/>
                  </a:lnTo>
                  <a:lnTo>
                    <a:pt x="616" y="2203"/>
                  </a:lnTo>
                  <a:lnTo>
                    <a:pt x="616" y="2457"/>
                  </a:lnTo>
                  <a:lnTo>
                    <a:pt x="616" y="2457"/>
                  </a:lnTo>
                  <a:lnTo>
                    <a:pt x="618" y="2463"/>
                  </a:lnTo>
                  <a:lnTo>
                    <a:pt x="618" y="2470"/>
                  </a:lnTo>
                  <a:lnTo>
                    <a:pt x="619" y="2476"/>
                  </a:lnTo>
                  <a:lnTo>
                    <a:pt x="620" y="2482"/>
                  </a:lnTo>
                  <a:lnTo>
                    <a:pt x="621" y="2488"/>
                  </a:lnTo>
                  <a:lnTo>
                    <a:pt x="623" y="2494"/>
                  </a:lnTo>
                  <a:lnTo>
                    <a:pt x="625" y="2499"/>
                  </a:lnTo>
                  <a:lnTo>
                    <a:pt x="627" y="2505"/>
                  </a:lnTo>
                  <a:lnTo>
                    <a:pt x="630" y="2510"/>
                  </a:lnTo>
                  <a:lnTo>
                    <a:pt x="632" y="2516"/>
                  </a:lnTo>
                  <a:lnTo>
                    <a:pt x="635" y="2521"/>
                  </a:lnTo>
                  <a:lnTo>
                    <a:pt x="639" y="2526"/>
                  </a:lnTo>
                  <a:lnTo>
                    <a:pt x="642" y="2531"/>
                  </a:lnTo>
                  <a:lnTo>
                    <a:pt x="645" y="2536"/>
                  </a:lnTo>
                  <a:lnTo>
                    <a:pt x="650" y="2540"/>
                  </a:lnTo>
                  <a:lnTo>
                    <a:pt x="653" y="2544"/>
                  </a:lnTo>
                  <a:lnTo>
                    <a:pt x="658" y="2548"/>
                  </a:lnTo>
                  <a:lnTo>
                    <a:pt x="662" y="2552"/>
                  </a:lnTo>
                  <a:lnTo>
                    <a:pt x="667" y="2555"/>
                  </a:lnTo>
                  <a:lnTo>
                    <a:pt x="672" y="2559"/>
                  </a:lnTo>
                  <a:lnTo>
                    <a:pt x="677" y="2563"/>
                  </a:lnTo>
                  <a:lnTo>
                    <a:pt x="682" y="2565"/>
                  </a:lnTo>
                  <a:lnTo>
                    <a:pt x="686" y="2568"/>
                  </a:lnTo>
                  <a:lnTo>
                    <a:pt x="693" y="2570"/>
                  </a:lnTo>
                  <a:lnTo>
                    <a:pt x="699" y="2573"/>
                  </a:lnTo>
                  <a:lnTo>
                    <a:pt x="704" y="2575"/>
                  </a:lnTo>
                  <a:lnTo>
                    <a:pt x="710" y="2576"/>
                  </a:lnTo>
                  <a:lnTo>
                    <a:pt x="716" y="2578"/>
                  </a:lnTo>
                  <a:lnTo>
                    <a:pt x="722" y="2579"/>
                  </a:lnTo>
                  <a:lnTo>
                    <a:pt x="728" y="2580"/>
                  </a:lnTo>
                  <a:lnTo>
                    <a:pt x="734" y="2580"/>
                  </a:lnTo>
                  <a:lnTo>
                    <a:pt x="740" y="2580"/>
                  </a:lnTo>
                  <a:lnTo>
                    <a:pt x="740" y="2580"/>
                  </a:lnTo>
                  <a:lnTo>
                    <a:pt x="1852" y="2580"/>
                  </a:lnTo>
                  <a:lnTo>
                    <a:pt x="1852" y="2580"/>
                  </a:lnTo>
                  <a:lnTo>
                    <a:pt x="1858" y="2580"/>
                  </a:lnTo>
                  <a:lnTo>
                    <a:pt x="1864" y="2580"/>
                  </a:lnTo>
                  <a:lnTo>
                    <a:pt x="1870" y="2579"/>
                  </a:lnTo>
                  <a:lnTo>
                    <a:pt x="1876" y="2578"/>
                  </a:lnTo>
                  <a:lnTo>
                    <a:pt x="1882" y="2576"/>
                  </a:lnTo>
                  <a:lnTo>
                    <a:pt x="1889" y="2575"/>
                  </a:lnTo>
                  <a:lnTo>
                    <a:pt x="1894" y="2573"/>
                  </a:lnTo>
                  <a:lnTo>
                    <a:pt x="1900" y="2570"/>
                  </a:lnTo>
                  <a:lnTo>
                    <a:pt x="1905" y="2568"/>
                  </a:lnTo>
                  <a:lnTo>
                    <a:pt x="1911" y="2565"/>
                  </a:lnTo>
                  <a:lnTo>
                    <a:pt x="1916" y="2562"/>
                  </a:lnTo>
                  <a:lnTo>
                    <a:pt x="1921" y="2559"/>
                  </a:lnTo>
                  <a:lnTo>
                    <a:pt x="1925" y="2555"/>
                  </a:lnTo>
                  <a:lnTo>
                    <a:pt x="1930" y="2552"/>
                  </a:lnTo>
                  <a:lnTo>
                    <a:pt x="1934" y="2548"/>
                  </a:lnTo>
                  <a:lnTo>
                    <a:pt x="1939" y="2543"/>
                  </a:lnTo>
                  <a:lnTo>
                    <a:pt x="1943" y="2540"/>
                  </a:lnTo>
                  <a:lnTo>
                    <a:pt x="1946" y="2535"/>
                  </a:lnTo>
                  <a:lnTo>
                    <a:pt x="1950" y="2531"/>
                  </a:lnTo>
                  <a:lnTo>
                    <a:pt x="1954" y="2526"/>
                  </a:lnTo>
                  <a:lnTo>
                    <a:pt x="1957" y="2520"/>
                  </a:lnTo>
                  <a:lnTo>
                    <a:pt x="1960" y="2515"/>
                  </a:lnTo>
                  <a:lnTo>
                    <a:pt x="1962" y="2510"/>
                  </a:lnTo>
                  <a:lnTo>
                    <a:pt x="1965" y="2504"/>
                  </a:lnTo>
                  <a:lnTo>
                    <a:pt x="1967" y="2499"/>
                  </a:lnTo>
                  <a:lnTo>
                    <a:pt x="1970" y="2493"/>
                  </a:lnTo>
                  <a:lnTo>
                    <a:pt x="1971" y="2487"/>
                  </a:lnTo>
                  <a:lnTo>
                    <a:pt x="1972" y="2482"/>
                  </a:lnTo>
                  <a:lnTo>
                    <a:pt x="1973" y="2476"/>
                  </a:lnTo>
                  <a:lnTo>
                    <a:pt x="1975" y="2470"/>
                  </a:lnTo>
                  <a:lnTo>
                    <a:pt x="1975" y="2463"/>
                  </a:lnTo>
                  <a:lnTo>
                    <a:pt x="1975" y="2456"/>
                  </a:lnTo>
                  <a:lnTo>
                    <a:pt x="1975" y="1557"/>
                  </a:lnTo>
                  <a:lnTo>
                    <a:pt x="1975" y="1557"/>
                  </a:lnTo>
                  <a:lnTo>
                    <a:pt x="1986" y="1541"/>
                  </a:lnTo>
                  <a:lnTo>
                    <a:pt x="1997" y="1525"/>
                  </a:lnTo>
                  <a:lnTo>
                    <a:pt x="2008" y="1509"/>
                  </a:lnTo>
                  <a:lnTo>
                    <a:pt x="2018" y="1493"/>
                  </a:lnTo>
                  <a:lnTo>
                    <a:pt x="2027" y="1476"/>
                  </a:lnTo>
                  <a:lnTo>
                    <a:pt x="2036" y="1460"/>
                  </a:lnTo>
                  <a:lnTo>
                    <a:pt x="2046" y="1443"/>
                  </a:lnTo>
                  <a:lnTo>
                    <a:pt x="2054" y="1426"/>
                  </a:lnTo>
                  <a:lnTo>
                    <a:pt x="2063" y="1408"/>
                  </a:lnTo>
                  <a:lnTo>
                    <a:pt x="2072" y="1391"/>
                  </a:lnTo>
                  <a:lnTo>
                    <a:pt x="2079" y="1374"/>
                  </a:lnTo>
                  <a:lnTo>
                    <a:pt x="2086" y="1357"/>
                  </a:lnTo>
                  <a:lnTo>
                    <a:pt x="2094" y="1338"/>
                  </a:lnTo>
                  <a:lnTo>
                    <a:pt x="2100" y="1321"/>
                  </a:lnTo>
                  <a:lnTo>
                    <a:pt x="2106" y="1303"/>
                  </a:lnTo>
                  <a:lnTo>
                    <a:pt x="2112" y="1286"/>
                  </a:lnTo>
                  <a:lnTo>
                    <a:pt x="2118" y="1267"/>
                  </a:lnTo>
                  <a:lnTo>
                    <a:pt x="2123" y="1249"/>
                  </a:lnTo>
                  <a:lnTo>
                    <a:pt x="2128" y="1230"/>
                  </a:lnTo>
                  <a:lnTo>
                    <a:pt x="2133" y="1212"/>
                  </a:lnTo>
                  <a:lnTo>
                    <a:pt x="2137" y="1194"/>
                  </a:lnTo>
                  <a:lnTo>
                    <a:pt x="2142" y="1174"/>
                  </a:lnTo>
                  <a:lnTo>
                    <a:pt x="2144" y="1156"/>
                  </a:lnTo>
                  <a:lnTo>
                    <a:pt x="2148" y="1137"/>
                  </a:lnTo>
                  <a:lnTo>
                    <a:pt x="2150" y="1119"/>
                  </a:lnTo>
                  <a:lnTo>
                    <a:pt x="2153" y="1099"/>
                  </a:lnTo>
                  <a:lnTo>
                    <a:pt x="2155" y="1081"/>
                  </a:lnTo>
                  <a:lnTo>
                    <a:pt x="2156" y="1061"/>
                  </a:lnTo>
                  <a:lnTo>
                    <a:pt x="2158" y="1042"/>
                  </a:lnTo>
                  <a:lnTo>
                    <a:pt x="2159" y="1023"/>
                  </a:lnTo>
                  <a:lnTo>
                    <a:pt x="2159" y="1004"/>
                  </a:lnTo>
                  <a:lnTo>
                    <a:pt x="2160" y="984"/>
                  </a:lnTo>
                  <a:lnTo>
                    <a:pt x="2160" y="984"/>
                  </a:lnTo>
                  <a:lnTo>
                    <a:pt x="2160" y="984"/>
                  </a:lnTo>
                  <a:close/>
                  <a:moveTo>
                    <a:pt x="1859" y="1498"/>
                  </a:moveTo>
                  <a:lnTo>
                    <a:pt x="1859" y="1498"/>
                  </a:lnTo>
                  <a:lnTo>
                    <a:pt x="1855" y="1502"/>
                  </a:lnTo>
                  <a:lnTo>
                    <a:pt x="1853" y="1507"/>
                  </a:lnTo>
                  <a:lnTo>
                    <a:pt x="1851" y="1510"/>
                  </a:lnTo>
                  <a:lnTo>
                    <a:pt x="1849" y="1515"/>
                  </a:lnTo>
                  <a:lnTo>
                    <a:pt x="1848" y="1520"/>
                  </a:lnTo>
                  <a:lnTo>
                    <a:pt x="1847" y="1525"/>
                  </a:lnTo>
                  <a:lnTo>
                    <a:pt x="1846" y="1530"/>
                  </a:lnTo>
                  <a:lnTo>
                    <a:pt x="1846" y="1536"/>
                  </a:lnTo>
                  <a:lnTo>
                    <a:pt x="1847" y="2452"/>
                  </a:lnTo>
                  <a:lnTo>
                    <a:pt x="745" y="2452"/>
                  </a:lnTo>
                  <a:lnTo>
                    <a:pt x="745" y="2149"/>
                  </a:lnTo>
                  <a:lnTo>
                    <a:pt x="745" y="2149"/>
                  </a:lnTo>
                  <a:lnTo>
                    <a:pt x="745" y="2143"/>
                  </a:lnTo>
                  <a:lnTo>
                    <a:pt x="744" y="2138"/>
                  </a:lnTo>
                  <a:lnTo>
                    <a:pt x="743" y="2132"/>
                  </a:lnTo>
                  <a:lnTo>
                    <a:pt x="742" y="2127"/>
                  </a:lnTo>
                  <a:lnTo>
                    <a:pt x="739" y="2121"/>
                  </a:lnTo>
                  <a:lnTo>
                    <a:pt x="737" y="2116"/>
                  </a:lnTo>
                  <a:lnTo>
                    <a:pt x="733" y="2111"/>
                  </a:lnTo>
                  <a:lnTo>
                    <a:pt x="729" y="2108"/>
                  </a:lnTo>
                  <a:lnTo>
                    <a:pt x="726" y="2103"/>
                  </a:lnTo>
                  <a:lnTo>
                    <a:pt x="722" y="2099"/>
                  </a:lnTo>
                  <a:lnTo>
                    <a:pt x="717" y="2097"/>
                  </a:lnTo>
                  <a:lnTo>
                    <a:pt x="712" y="2093"/>
                  </a:lnTo>
                  <a:lnTo>
                    <a:pt x="707" y="2090"/>
                  </a:lnTo>
                  <a:lnTo>
                    <a:pt x="701" y="2089"/>
                  </a:lnTo>
                  <a:lnTo>
                    <a:pt x="696" y="2087"/>
                  </a:lnTo>
                  <a:lnTo>
                    <a:pt x="690" y="2086"/>
                  </a:lnTo>
                  <a:lnTo>
                    <a:pt x="690" y="2086"/>
                  </a:lnTo>
                  <a:lnTo>
                    <a:pt x="670" y="2083"/>
                  </a:lnTo>
                  <a:lnTo>
                    <a:pt x="650" y="2079"/>
                  </a:lnTo>
                  <a:lnTo>
                    <a:pt x="639" y="2076"/>
                  </a:lnTo>
                  <a:lnTo>
                    <a:pt x="625" y="2073"/>
                  </a:lnTo>
                  <a:lnTo>
                    <a:pt x="614" y="2071"/>
                  </a:lnTo>
                  <a:lnTo>
                    <a:pt x="600" y="2066"/>
                  </a:lnTo>
                  <a:lnTo>
                    <a:pt x="588" y="2062"/>
                  </a:lnTo>
                  <a:lnTo>
                    <a:pt x="575" y="2057"/>
                  </a:lnTo>
                  <a:lnTo>
                    <a:pt x="562" y="2052"/>
                  </a:lnTo>
                  <a:lnTo>
                    <a:pt x="549" y="2046"/>
                  </a:lnTo>
                  <a:lnTo>
                    <a:pt x="535" y="2040"/>
                  </a:lnTo>
                  <a:lnTo>
                    <a:pt x="523" y="2033"/>
                  </a:lnTo>
                  <a:lnTo>
                    <a:pt x="510" y="2025"/>
                  </a:lnTo>
                  <a:lnTo>
                    <a:pt x="497" y="2018"/>
                  </a:lnTo>
                  <a:lnTo>
                    <a:pt x="485" y="2010"/>
                  </a:lnTo>
                  <a:lnTo>
                    <a:pt x="473" y="2000"/>
                  </a:lnTo>
                  <a:lnTo>
                    <a:pt x="460" y="1990"/>
                  </a:lnTo>
                  <a:lnTo>
                    <a:pt x="449" y="1979"/>
                  </a:lnTo>
                  <a:lnTo>
                    <a:pt x="440" y="1968"/>
                  </a:lnTo>
                  <a:lnTo>
                    <a:pt x="433" y="1962"/>
                  </a:lnTo>
                  <a:lnTo>
                    <a:pt x="429" y="1956"/>
                  </a:lnTo>
                  <a:lnTo>
                    <a:pt x="424" y="1949"/>
                  </a:lnTo>
                  <a:lnTo>
                    <a:pt x="420" y="1942"/>
                  </a:lnTo>
                  <a:lnTo>
                    <a:pt x="415" y="1936"/>
                  </a:lnTo>
                  <a:lnTo>
                    <a:pt x="411" y="1929"/>
                  </a:lnTo>
                  <a:lnTo>
                    <a:pt x="406" y="1921"/>
                  </a:lnTo>
                  <a:lnTo>
                    <a:pt x="403" y="1914"/>
                  </a:lnTo>
                  <a:lnTo>
                    <a:pt x="399" y="1905"/>
                  </a:lnTo>
                  <a:lnTo>
                    <a:pt x="395" y="1898"/>
                  </a:lnTo>
                  <a:lnTo>
                    <a:pt x="393" y="1889"/>
                  </a:lnTo>
                  <a:lnTo>
                    <a:pt x="389" y="1881"/>
                  </a:lnTo>
                  <a:lnTo>
                    <a:pt x="387" y="1873"/>
                  </a:lnTo>
                  <a:lnTo>
                    <a:pt x="384" y="1865"/>
                  </a:lnTo>
                  <a:lnTo>
                    <a:pt x="382" y="1855"/>
                  </a:lnTo>
                  <a:lnTo>
                    <a:pt x="381" y="1845"/>
                  </a:lnTo>
                  <a:lnTo>
                    <a:pt x="378" y="1837"/>
                  </a:lnTo>
                  <a:lnTo>
                    <a:pt x="378" y="1827"/>
                  </a:lnTo>
                  <a:lnTo>
                    <a:pt x="376" y="1816"/>
                  </a:lnTo>
                  <a:lnTo>
                    <a:pt x="376" y="1806"/>
                  </a:lnTo>
                  <a:lnTo>
                    <a:pt x="376" y="1795"/>
                  </a:lnTo>
                  <a:lnTo>
                    <a:pt x="376" y="1785"/>
                  </a:lnTo>
                  <a:lnTo>
                    <a:pt x="376" y="1659"/>
                  </a:lnTo>
                  <a:lnTo>
                    <a:pt x="376" y="1659"/>
                  </a:lnTo>
                  <a:lnTo>
                    <a:pt x="375" y="1653"/>
                  </a:lnTo>
                  <a:lnTo>
                    <a:pt x="373" y="1646"/>
                  </a:lnTo>
                  <a:lnTo>
                    <a:pt x="372" y="1640"/>
                  </a:lnTo>
                  <a:lnTo>
                    <a:pt x="370" y="1634"/>
                  </a:lnTo>
                  <a:lnTo>
                    <a:pt x="367" y="1629"/>
                  </a:lnTo>
                  <a:lnTo>
                    <a:pt x="365" y="1623"/>
                  </a:lnTo>
                  <a:lnTo>
                    <a:pt x="361" y="1618"/>
                  </a:lnTo>
                  <a:lnTo>
                    <a:pt x="356" y="1613"/>
                  </a:lnTo>
                  <a:lnTo>
                    <a:pt x="356" y="1613"/>
                  </a:lnTo>
                  <a:lnTo>
                    <a:pt x="351" y="1610"/>
                  </a:lnTo>
                  <a:lnTo>
                    <a:pt x="346" y="1606"/>
                  </a:lnTo>
                  <a:lnTo>
                    <a:pt x="341" y="1602"/>
                  </a:lnTo>
                  <a:lnTo>
                    <a:pt x="335" y="1600"/>
                  </a:lnTo>
                  <a:lnTo>
                    <a:pt x="329" y="1597"/>
                  </a:lnTo>
                  <a:lnTo>
                    <a:pt x="323" y="1596"/>
                  </a:lnTo>
                  <a:lnTo>
                    <a:pt x="317" y="1595"/>
                  </a:lnTo>
                  <a:lnTo>
                    <a:pt x="311" y="1595"/>
                  </a:lnTo>
                  <a:lnTo>
                    <a:pt x="311" y="1595"/>
                  </a:lnTo>
                  <a:lnTo>
                    <a:pt x="185" y="1595"/>
                  </a:lnTo>
                  <a:lnTo>
                    <a:pt x="185" y="1595"/>
                  </a:lnTo>
                  <a:lnTo>
                    <a:pt x="179" y="1595"/>
                  </a:lnTo>
                  <a:lnTo>
                    <a:pt x="174" y="1594"/>
                  </a:lnTo>
                  <a:lnTo>
                    <a:pt x="168" y="1592"/>
                  </a:lnTo>
                  <a:lnTo>
                    <a:pt x="163" y="1591"/>
                  </a:lnTo>
                  <a:lnTo>
                    <a:pt x="158" y="1589"/>
                  </a:lnTo>
                  <a:lnTo>
                    <a:pt x="153" y="1586"/>
                  </a:lnTo>
                  <a:lnTo>
                    <a:pt x="150" y="1583"/>
                  </a:lnTo>
                  <a:lnTo>
                    <a:pt x="146" y="1579"/>
                  </a:lnTo>
                  <a:lnTo>
                    <a:pt x="142" y="1575"/>
                  </a:lnTo>
                  <a:lnTo>
                    <a:pt x="139" y="1570"/>
                  </a:lnTo>
                  <a:lnTo>
                    <a:pt x="136" y="1567"/>
                  </a:lnTo>
                  <a:lnTo>
                    <a:pt x="134" y="1562"/>
                  </a:lnTo>
                  <a:lnTo>
                    <a:pt x="131" y="1557"/>
                  </a:lnTo>
                  <a:lnTo>
                    <a:pt x="130" y="1552"/>
                  </a:lnTo>
                  <a:lnTo>
                    <a:pt x="129" y="1546"/>
                  </a:lnTo>
                  <a:lnTo>
                    <a:pt x="129" y="1541"/>
                  </a:lnTo>
                  <a:lnTo>
                    <a:pt x="129" y="1541"/>
                  </a:lnTo>
                  <a:lnTo>
                    <a:pt x="131" y="1529"/>
                  </a:lnTo>
                  <a:lnTo>
                    <a:pt x="138" y="1511"/>
                  </a:lnTo>
                  <a:lnTo>
                    <a:pt x="145" y="1489"/>
                  </a:lnTo>
                  <a:lnTo>
                    <a:pt x="155" y="1462"/>
                  </a:lnTo>
                  <a:lnTo>
                    <a:pt x="179" y="1399"/>
                  </a:lnTo>
                  <a:lnTo>
                    <a:pt x="206" y="1324"/>
                  </a:lnTo>
                  <a:lnTo>
                    <a:pt x="264" y="1174"/>
                  </a:lnTo>
                  <a:lnTo>
                    <a:pt x="309" y="1059"/>
                  </a:lnTo>
                  <a:lnTo>
                    <a:pt x="309" y="1059"/>
                  </a:lnTo>
                  <a:lnTo>
                    <a:pt x="311" y="1053"/>
                  </a:lnTo>
                  <a:lnTo>
                    <a:pt x="312" y="1046"/>
                  </a:lnTo>
                  <a:lnTo>
                    <a:pt x="313" y="1042"/>
                  </a:lnTo>
                  <a:lnTo>
                    <a:pt x="313" y="1035"/>
                  </a:lnTo>
                  <a:lnTo>
                    <a:pt x="313" y="984"/>
                  </a:lnTo>
                  <a:lnTo>
                    <a:pt x="313" y="984"/>
                  </a:lnTo>
                  <a:lnTo>
                    <a:pt x="313" y="963"/>
                  </a:lnTo>
                  <a:lnTo>
                    <a:pt x="314" y="942"/>
                  </a:lnTo>
                  <a:lnTo>
                    <a:pt x="316" y="920"/>
                  </a:lnTo>
                  <a:lnTo>
                    <a:pt x="317" y="899"/>
                  </a:lnTo>
                  <a:lnTo>
                    <a:pt x="319" y="878"/>
                  </a:lnTo>
                  <a:lnTo>
                    <a:pt x="323" y="858"/>
                  </a:lnTo>
                  <a:lnTo>
                    <a:pt x="325" y="837"/>
                  </a:lnTo>
                  <a:lnTo>
                    <a:pt x="329" y="816"/>
                  </a:lnTo>
                  <a:lnTo>
                    <a:pt x="334" y="796"/>
                  </a:lnTo>
                  <a:lnTo>
                    <a:pt x="339" y="775"/>
                  </a:lnTo>
                  <a:lnTo>
                    <a:pt x="344" y="756"/>
                  </a:lnTo>
                  <a:lnTo>
                    <a:pt x="350" y="735"/>
                  </a:lnTo>
                  <a:lnTo>
                    <a:pt x="356" y="715"/>
                  </a:lnTo>
                  <a:lnTo>
                    <a:pt x="363" y="696"/>
                  </a:lnTo>
                  <a:lnTo>
                    <a:pt x="370" y="676"/>
                  </a:lnTo>
                  <a:lnTo>
                    <a:pt x="378" y="656"/>
                  </a:lnTo>
                  <a:lnTo>
                    <a:pt x="387" y="638"/>
                  </a:lnTo>
                  <a:lnTo>
                    <a:pt x="395" y="618"/>
                  </a:lnTo>
                  <a:lnTo>
                    <a:pt x="404" y="600"/>
                  </a:lnTo>
                  <a:lnTo>
                    <a:pt x="414" y="582"/>
                  </a:lnTo>
                  <a:lnTo>
                    <a:pt x="424" y="563"/>
                  </a:lnTo>
                  <a:lnTo>
                    <a:pt x="435" y="545"/>
                  </a:lnTo>
                  <a:lnTo>
                    <a:pt x="446" y="528"/>
                  </a:lnTo>
                  <a:lnTo>
                    <a:pt x="457" y="509"/>
                  </a:lnTo>
                  <a:lnTo>
                    <a:pt x="469" y="493"/>
                  </a:lnTo>
                  <a:lnTo>
                    <a:pt x="481" y="476"/>
                  </a:lnTo>
                  <a:lnTo>
                    <a:pt x="494" y="459"/>
                  </a:lnTo>
                  <a:lnTo>
                    <a:pt x="507" y="442"/>
                  </a:lnTo>
                  <a:lnTo>
                    <a:pt x="521" y="426"/>
                  </a:lnTo>
                  <a:lnTo>
                    <a:pt x="535" y="410"/>
                  </a:lnTo>
                  <a:lnTo>
                    <a:pt x="550" y="395"/>
                  </a:lnTo>
                  <a:lnTo>
                    <a:pt x="565" y="379"/>
                  </a:lnTo>
                  <a:lnTo>
                    <a:pt x="565" y="379"/>
                  </a:lnTo>
                  <a:lnTo>
                    <a:pt x="581" y="364"/>
                  </a:lnTo>
                  <a:lnTo>
                    <a:pt x="596" y="350"/>
                  </a:lnTo>
                  <a:lnTo>
                    <a:pt x="612" y="335"/>
                  </a:lnTo>
                  <a:lnTo>
                    <a:pt x="629" y="321"/>
                  </a:lnTo>
                  <a:lnTo>
                    <a:pt x="645" y="309"/>
                  </a:lnTo>
                  <a:lnTo>
                    <a:pt x="662" y="296"/>
                  </a:lnTo>
                  <a:lnTo>
                    <a:pt x="679" y="283"/>
                  </a:lnTo>
                  <a:lnTo>
                    <a:pt x="696" y="271"/>
                  </a:lnTo>
                  <a:lnTo>
                    <a:pt x="713" y="260"/>
                  </a:lnTo>
                  <a:lnTo>
                    <a:pt x="732" y="249"/>
                  </a:lnTo>
                  <a:lnTo>
                    <a:pt x="749" y="238"/>
                  </a:lnTo>
                  <a:lnTo>
                    <a:pt x="767" y="228"/>
                  </a:lnTo>
                  <a:lnTo>
                    <a:pt x="786" y="220"/>
                  </a:lnTo>
                  <a:lnTo>
                    <a:pt x="806" y="210"/>
                  </a:lnTo>
                  <a:lnTo>
                    <a:pt x="824" y="201"/>
                  </a:lnTo>
                  <a:lnTo>
                    <a:pt x="844" y="193"/>
                  </a:lnTo>
                  <a:lnTo>
                    <a:pt x="863" y="185"/>
                  </a:lnTo>
                  <a:lnTo>
                    <a:pt x="883" y="178"/>
                  </a:lnTo>
                  <a:lnTo>
                    <a:pt x="903" y="171"/>
                  </a:lnTo>
                  <a:lnTo>
                    <a:pt x="922" y="164"/>
                  </a:lnTo>
                  <a:lnTo>
                    <a:pt x="942" y="158"/>
                  </a:lnTo>
                  <a:lnTo>
                    <a:pt x="963" y="153"/>
                  </a:lnTo>
                  <a:lnTo>
                    <a:pt x="982" y="148"/>
                  </a:lnTo>
                  <a:lnTo>
                    <a:pt x="1003" y="145"/>
                  </a:lnTo>
                  <a:lnTo>
                    <a:pt x="1024" y="140"/>
                  </a:lnTo>
                  <a:lnTo>
                    <a:pt x="1045" y="137"/>
                  </a:lnTo>
                  <a:lnTo>
                    <a:pt x="1066" y="134"/>
                  </a:lnTo>
                  <a:lnTo>
                    <a:pt x="1087" y="132"/>
                  </a:lnTo>
                  <a:lnTo>
                    <a:pt x="1109" y="130"/>
                  </a:lnTo>
                  <a:lnTo>
                    <a:pt x="1130" y="129"/>
                  </a:lnTo>
                  <a:lnTo>
                    <a:pt x="1151" y="128"/>
                  </a:lnTo>
                  <a:lnTo>
                    <a:pt x="1173" y="128"/>
                  </a:lnTo>
                  <a:lnTo>
                    <a:pt x="1173" y="128"/>
                  </a:lnTo>
                  <a:lnTo>
                    <a:pt x="1195" y="128"/>
                  </a:lnTo>
                  <a:lnTo>
                    <a:pt x="1217" y="129"/>
                  </a:lnTo>
                  <a:lnTo>
                    <a:pt x="1238" y="130"/>
                  </a:lnTo>
                  <a:lnTo>
                    <a:pt x="1260" y="132"/>
                  </a:lnTo>
                  <a:lnTo>
                    <a:pt x="1281" y="135"/>
                  </a:lnTo>
                  <a:lnTo>
                    <a:pt x="1303" y="137"/>
                  </a:lnTo>
                  <a:lnTo>
                    <a:pt x="1324" y="141"/>
                  </a:lnTo>
                  <a:lnTo>
                    <a:pt x="1345" y="145"/>
                  </a:lnTo>
                  <a:lnTo>
                    <a:pt x="1366" y="150"/>
                  </a:lnTo>
                  <a:lnTo>
                    <a:pt x="1386" y="155"/>
                  </a:lnTo>
                  <a:lnTo>
                    <a:pt x="1407" y="161"/>
                  </a:lnTo>
                  <a:lnTo>
                    <a:pt x="1427" y="167"/>
                  </a:lnTo>
                  <a:lnTo>
                    <a:pt x="1448" y="173"/>
                  </a:lnTo>
                  <a:lnTo>
                    <a:pt x="1466" y="180"/>
                  </a:lnTo>
                  <a:lnTo>
                    <a:pt x="1486" y="188"/>
                  </a:lnTo>
                  <a:lnTo>
                    <a:pt x="1505" y="195"/>
                  </a:lnTo>
                  <a:lnTo>
                    <a:pt x="1525" y="204"/>
                  </a:lnTo>
                  <a:lnTo>
                    <a:pt x="1544" y="212"/>
                  </a:lnTo>
                  <a:lnTo>
                    <a:pt x="1563" y="222"/>
                  </a:lnTo>
                  <a:lnTo>
                    <a:pt x="1582" y="231"/>
                  </a:lnTo>
                  <a:lnTo>
                    <a:pt x="1599" y="242"/>
                  </a:lnTo>
                  <a:lnTo>
                    <a:pt x="1617" y="251"/>
                  </a:lnTo>
                  <a:lnTo>
                    <a:pt x="1634" y="263"/>
                  </a:lnTo>
                  <a:lnTo>
                    <a:pt x="1652" y="275"/>
                  </a:lnTo>
                  <a:lnTo>
                    <a:pt x="1669" y="286"/>
                  </a:lnTo>
                  <a:lnTo>
                    <a:pt x="1686" y="298"/>
                  </a:lnTo>
                  <a:lnTo>
                    <a:pt x="1702" y="310"/>
                  </a:lnTo>
                  <a:lnTo>
                    <a:pt x="1718" y="324"/>
                  </a:lnTo>
                  <a:lnTo>
                    <a:pt x="1734" y="336"/>
                  </a:lnTo>
                  <a:lnTo>
                    <a:pt x="1750" y="351"/>
                  </a:lnTo>
                  <a:lnTo>
                    <a:pt x="1765" y="364"/>
                  </a:lnTo>
                  <a:lnTo>
                    <a:pt x="1779" y="379"/>
                  </a:lnTo>
                  <a:lnTo>
                    <a:pt x="1793" y="394"/>
                  </a:lnTo>
                  <a:lnTo>
                    <a:pt x="1808" y="409"/>
                  </a:lnTo>
                  <a:lnTo>
                    <a:pt x="1821" y="423"/>
                  </a:lnTo>
                  <a:lnTo>
                    <a:pt x="1835" y="439"/>
                  </a:lnTo>
                  <a:lnTo>
                    <a:pt x="1847" y="455"/>
                  </a:lnTo>
                  <a:lnTo>
                    <a:pt x="1860" y="472"/>
                  </a:lnTo>
                  <a:lnTo>
                    <a:pt x="1873" y="488"/>
                  </a:lnTo>
                  <a:lnTo>
                    <a:pt x="1884" y="505"/>
                  </a:lnTo>
                  <a:lnTo>
                    <a:pt x="1896" y="523"/>
                  </a:lnTo>
                  <a:lnTo>
                    <a:pt x="1907" y="540"/>
                  </a:lnTo>
                  <a:lnTo>
                    <a:pt x="1917" y="558"/>
                  </a:lnTo>
                  <a:lnTo>
                    <a:pt x="1927" y="577"/>
                  </a:lnTo>
                  <a:lnTo>
                    <a:pt x="1937" y="595"/>
                  </a:lnTo>
                  <a:lnTo>
                    <a:pt x="1946" y="612"/>
                  </a:lnTo>
                  <a:lnTo>
                    <a:pt x="1955" y="632"/>
                  </a:lnTo>
                  <a:lnTo>
                    <a:pt x="1964" y="650"/>
                  </a:lnTo>
                  <a:lnTo>
                    <a:pt x="1971" y="670"/>
                  </a:lnTo>
                  <a:lnTo>
                    <a:pt x="1979" y="689"/>
                  </a:lnTo>
                  <a:lnTo>
                    <a:pt x="1986" y="709"/>
                  </a:lnTo>
                  <a:lnTo>
                    <a:pt x="1993" y="730"/>
                  </a:lnTo>
                  <a:lnTo>
                    <a:pt x="1999" y="750"/>
                  </a:lnTo>
                  <a:lnTo>
                    <a:pt x="2004" y="770"/>
                  </a:lnTo>
                  <a:lnTo>
                    <a:pt x="2009" y="791"/>
                  </a:lnTo>
                  <a:lnTo>
                    <a:pt x="2014" y="812"/>
                  </a:lnTo>
                  <a:lnTo>
                    <a:pt x="2018" y="832"/>
                  </a:lnTo>
                  <a:lnTo>
                    <a:pt x="2021" y="854"/>
                  </a:lnTo>
                  <a:lnTo>
                    <a:pt x="2025" y="875"/>
                  </a:lnTo>
                  <a:lnTo>
                    <a:pt x="2027" y="897"/>
                  </a:lnTo>
                  <a:lnTo>
                    <a:pt x="2029" y="918"/>
                  </a:lnTo>
                  <a:lnTo>
                    <a:pt x="2030" y="940"/>
                  </a:lnTo>
                  <a:lnTo>
                    <a:pt x="2031" y="962"/>
                  </a:lnTo>
                  <a:lnTo>
                    <a:pt x="2031" y="984"/>
                  </a:lnTo>
                  <a:lnTo>
                    <a:pt x="2031" y="984"/>
                  </a:lnTo>
                  <a:lnTo>
                    <a:pt x="2031" y="1001"/>
                  </a:lnTo>
                  <a:lnTo>
                    <a:pt x="2030" y="1018"/>
                  </a:lnTo>
                  <a:lnTo>
                    <a:pt x="2030" y="1037"/>
                  </a:lnTo>
                  <a:lnTo>
                    <a:pt x="2029" y="1054"/>
                  </a:lnTo>
                  <a:lnTo>
                    <a:pt x="2027" y="1070"/>
                  </a:lnTo>
                  <a:lnTo>
                    <a:pt x="2025" y="1087"/>
                  </a:lnTo>
                  <a:lnTo>
                    <a:pt x="2022" y="1104"/>
                  </a:lnTo>
                  <a:lnTo>
                    <a:pt x="2020" y="1121"/>
                  </a:lnTo>
                  <a:lnTo>
                    <a:pt x="2016" y="1138"/>
                  </a:lnTo>
                  <a:lnTo>
                    <a:pt x="2014" y="1156"/>
                  </a:lnTo>
                  <a:lnTo>
                    <a:pt x="2010" y="1172"/>
                  </a:lnTo>
                  <a:lnTo>
                    <a:pt x="2007" y="1189"/>
                  </a:lnTo>
                  <a:lnTo>
                    <a:pt x="2003" y="1205"/>
                  </a:lnTo>
                  <a:lnTo>
                    <a:pt x="1997" y="1222"/>
                  </a:lnTo>
                  <a:lnTo>
                    <a:pt x="1993" y="1238"/>
                  </a:lnTo>
                  <a:lnTo>
                    <a:pt x="1987" y="1255"/>
                  </a:lnTo>
                  <a:lnTo>
                    <a:pt x="1982" y="1271"/>
                  </a:lnTo>
                  <a:lnTo>
                    <a:pt x="1976" y="1287"/>
                  </a:lnTo>
                  <a:lnTo>
                    <a:pt x="1970" y="1303"/>
                  </a:lnTo>
                  <a:lnTo>
                    <a:pt x="1964" y="1319"/>
                  </a:lnTo>
                  <a:lnTo>
                    <a:pt x="1956" y="1334"/>
                  </a:lnTo>
                  <a:lnTo>
                    <a:pt x="1949" y="1350"/>
                  </a:lnTo>
                  <a:lnTo>
                    <a:pt x="1941" y="1365"/>
                  </a:lnTo>
                  <a:lnTo>
                    <a:pt x="1934" y="1380"/>
                  </a:lnTo>
                  <a:lnTo>
                    <a:pt x="1925" y="1396"/>
                  </a:lnTo>
                  <a:lnTo>
                    <a:pt x="1917" y="1410"/>
                  </a:lnTo>
                  <a:lnTo>
                    <a:pt x="1908" y="1426"/>
                  </a:lnTo>
                  <a:lnTo>
                    <a:pt x="1898" y="1440"/>
                  </a:lnTo>
                  <a:lnTo>
                    <a:pt x="1890" y="1455"/>
                  </a:lnTo>
                  <a:lnTo>
                    <a:pt x="1880" y="1469"/>
                  </a:lnTo>
                  <a:lnTo>
                    <a:pt x="1869" y="1483"/>
                  </a:lnTo>
                  <a:lnTo>
                    <a:pt x="1859" y="1498"/>
                  </a:lnTo>
                  <a:lnTo>
                    <a:pt x="1859" y="1498"/>
                  </a:lnTo>
                  <a:lnTo>
                    <a:pt x="1859" y="14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descr=" " title=" "/>
            <p:cNvSpPr>
              <a:spLocks noEditPoints="1"/>
            </p:cNvSpPr>
            <p:nvPr/>
          </p:nvSpPr>
          <p:spPr bwMode="auto">
            <a:xfrm>
              <a:off x="5521617" y="1598909"/>
              <a:ext cx="166577" cy="129717"/>
            </a:xfrm>
            <a:custGeom>
              <a:avLst/>
              <a:gdLst>
                <a:gd name="T0" fmla="*/ 158 w 1176"/>
                <a:gd name="T1" fmla="*/ 471 h 916"/>
                <a:gd name="T2" fmla="*/ 349 w 1176"/>
                <a:gd name="T3" fmla="*/ 584 h 916"/>
                <a:gd name="T4" fmla="*/ 353 w 1176"/>
                <a:gd name="T5" fmla="*/ 602 h 916"/>
                <a:gd name="T6" fmla="*/ 335 w 1176"/>
                <a:gd name="T7" fmla="*/ 613 h 916"/>
                <a:gd name="T8" fmla="*/ 173 w 1176"/>
                <a:gd name="T9" fmla="*/ 524 h 916"/>
                <a:gd name="T10" fmla="*/ 248 w 1176"/>
                <a:gd name="T11" fmla="*/ 703 h 916"/>
                <a:gd name="T12" fmla="*/ 395 w 1176"/>
                <a:gd name="T13" fmla="*/ 830 h 916"/>
                <a:gd name="T14" fmla="*/ 586 w 1176"/>
                <a:gd name="T15" fmla="*/ 876 h 916"/>
                <a:gd name="T16" fmla="*/ 793 w 1176"/>
                <a:gd name="T17" fmla="*/ 827 h 916"/>
                <a:gd name="T18" fmla="*/ 939 w 1176"/>
                <a:gd name="T19" fmla="*/ 684 h 916"/>
                <a:gd name="T20" fmla="*/ 995 w 1176"/>
                <a:gd name="T21" fmla="*/ 584 h 916"/>
                <a:gd name="T22" fmla="*/ 1014 w 1176"/>
                <a:gd name="T23" fmla="*/ 576 h 916"/>
                <a:gd name="T24" fmla="*/ 1021 w 1176"/>
                <a:gd name="T25" fmla="*/ 591 h 916"/>
                <a:gd name="T26" fmla="*/ 984 w 1176"/>
                <a:gd name="T27" fmla="*/ 688 h 916"/>
                <a:gd name="T28" fmla="*/ 857 w 1176"/>
                <a:gd name="T29" fmla="*/ 830 h 916"/>
                <a:gd name="T30" fmla="*/ 683 w 1176"/>
                <a:gd name="T31" fmla="*/ 905 h 916"/>
                <a:gd name="T32" fmla="*/ 477 w 1176"/>
                <a:gd name="T33" fmla="*/ 905 h 916"/>
                <a:gd name="T34" fmla="*/ 289 w 1176"/>
                <a:gd name="T35" fmla="*/ 808 h 916"/>
                <a:gd name="T36" fmla="*/ 169 w 1176"/>
                <a:gd name="T37" fmla="*/ 639 h 916"/>
                <a:gd name="T38" fmla="*/ 34 w 1176"/>
                <a:gd name="T39" fmla="*/ 670 h 916"/>
                <a:gd name="T40" fmla="*/ 19 w 1176"/>
                <a:gd name="T41" fmla="*/ 677 h 916"/>
                <a:gd name="T42" fmla="*/ 12 w 1176"/>
                <a:gd name="T43" fmla="*/ 677 h 916"/>
                <a:gd name="T44" fmla="*/ 0 w 1176"/>
                <a:gd name="T45" fmla="*/ 655 h 916"/>
                <a:gd name="T46" fmla="*/ 132 w 1176"/>
                <a:gd name="T47" fmla="*/ 475 h 916"/>
                <a:gd name="T48" fmla="*/ 147 w 1176"/>
                <a:gd name="T49" fmla="*/ 471 h 916"/>
                <a:gd name="T50" fmla="*/ 586 w 1176"/>
                <a:gd name="T51" fmla="*/ 0 h 916"/>
                <a:gd name="T52" fmla="*/ 796 w 1176"/>
                <a:gd name="T53" fmla="*/ 49 h 916"/>
                <a:gd name="T54" fmla="*/ 954 w 1176"/>
                <a:gd name="T55" fmla="*/ 179 h 916"/>
                <a:gd name="T56" fmla="*/ 1045 w 1176"/>
                <a:gd name="T57" fmla="*/ 378 h 916"/>
                <a:gd name="T58" fmla="*/ 1145 w 1176"/>
                <a:gd name="T59" fmla="*/ 239 h 916"/>
                <a:gd name="T60" fmla="*/ 1164 w 1176"/>
                <a:gd name="T61" fmla="*/ 239 h 916"/>
                <a:gd name="T62" fmla="*/ 1176 w 1176"/>
                <a:gd name="T63" fmla="*/ 257 h 916"/>
                <a:gd name="T64" fmla="*/ 1045 w 1176"/>
                <a:gd name="T65" fmla="*/ 441 h 916"/>
                <a:gd name="T66" fmla="*/ 1029 w 1176"/>
                <a:gd name="T67" fmla="*/ 445 h 916"/>
                <a:gd name="T68" fmla="*/ 830 w 1176"/>
                <a:gd name="T69" fmla="*/ 343 h 916"/>
                <a:gd name="T70" fmla="*/ 822 w 1176"/>
                <a:gd name="T71" fmla="*/ 321 h 916"/>
                <a:gd name="T72" fmla="*/ 830 w 1176"/>
                <a:gd name="T73" fmla="*/ 306 h 916"/>
                <a:gd name="T74" fmla="*/ 853 w 1176"/>
                <a:gd name="T75" fmla="*/ 306 h 916"/>
                <a:gd name="T76" fmla="*/ 972 w 1176"/>
                <a:gd name="T77" fmla="*/ 292 h 916"/>
                <a:gd name="T78" fmla="*/ 860 w 1176"/>
                <a:gd name="T79" fmla="*/ 138 h 916"/>
                <a:gd name="T80" fmla="*/ 687 w 1176"/>
                <a:gd name="T81" fmla="*/ 49 h 916"/>
                <a:gd name="T82" fmla="*/ 481 w 1176"/>
                <a:gd name="T83" fmla="*/ 52 h 916"/>
                <a:gd name="T84" fmla="*/ 300 w 1176"/>
                <a:gd name="T85" fmla="*/ 149 h 916"/>
                <a:gd name="T86" fmla="*/ 187 w 1176"/>
                <a:gd name="T87" fmla="*/ 321 h 916"/>
                <a:gd name="T88" fmla="*/ 173 w 1176"/>
                <a:gd name="T89" fmla="*/ 336 h 916"/>
                <a:gd name="T90" fmla="*/ 154 w 1176"/>
                <a:gd name="T91" fmla="*/ 332 h 916"/>
                <a:gd name="T92" fmla="*/ 154 w 1176"/>
                <a:gd name="T93" fmla="*/ 314 h 916"/>
                <a:gd name="T94" fmla="*/ 248 w 1176"/>
                <a:gd name="T95" fmla="*/ 146 h 916"/>
                <a:gd name="T96" fmla="*/ 399 w 1176"/>
                <a:gd name="T97" fmla="*/ 37 h 916"/>
                <a:gd name="T98" fmla="*/ 586 w 1176"/>
                <a:gd name="T99"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6" h="916">
                  <a:moveTo>
                    <a:pt x="147" y="471"/>
                  </a:moveTo>
                  <a:lnTo>
                    <a:pt x="158" y="471"/>
                  </a:lnTo>
                  <a:lnTo>
                    <a:pt x="346" y="571"/>
                  </a:lnTo>
                  <a:lnTo>
                    <a:pt x="349" y="584"/>
                  </a:lnTo>
                  <a:lnTo>
                    <a:pt x="353" y="591"/>
                  </a:lnTo>
                  <a:lnTo>
                    <a:pt x="353" y="602"/>
                  </a:lnTo>
                  <a:lnTo>
                    <a:pt x="346" y="606"/>
                  </a:lnTo>
                  <a:lnTo>
                    <a:pt x="335" y="613"/>
                  </a:lnTo>
                  <a:lnTo>
                    <a:pt x="324" y="606"/>
                  </a:lnTo>
                  <a:lnTo>
                    <a:pt x="173" y="524"/>
                  </a:lnTo>
                  <a:lnTo>
                    <a:pt x="203" y="620"/>
                  </a:lnTo>
                  <a:lnTo>
                    <a:pt x="248" y="703"/>
                  </a:lnTo>
                  <a:lnTo>
                    <a:pt x="315" y="778"/>
                  </a:lnTo>
                  <a:lnTo>
                    <a:pt x="395" y="830"/>
                  </a:lnTo>
                  <a:lnTo>
                    <a:pt x="488" y="867"/>
                  </a:lnTo>
                  <a:lnTo>
                    <a:pt x="586" y="876"/>
                  </a:lnTo>
                  <a:lnTo>
                    <a:pt x="695" y="860"/>
                  </a:lnTo>
                  <a:lnTo>
                    <a:pt x="793" y="827"/>
                  </a:lnTo>
                  <a:lnTo>
                    <a:pt x="875" y="763"/>
                  </a:lnTo>
                  <a:lnTo>
                    <a:pt x="939" y="684"/>
                  </a:lnTo>
                  <a:lnTo>
                    <a:pt x="988" y="591"/>
                  </a:lnTo>
                  <a:lnTo>
                    <a:pt x="995" y="584"/>
                  </a:lnTo>
                  <a:lnTo>
                    <a:pt x="1003" y="576"/>
                  </a:lnTo>
                  <a:lnTo>
                    <a:pt x="1014" y="576"/>
                  </a:lnTo>
                  <a:lnTo>
                    <a:pt x="1018" y="584"/>
                  </a:lnTo>
                  <a:lnTo>
                    <a:pt x="1021" y="591"/>
                  </a:lnTo>
                  <a:lnTo>
                    <a:pt x="1021" y="602"/>
                  </a:lnTo>
                  <a:lnTo>
                    <a:pt x="984" y="688"/>
                  </a:lnTo>
                  <a:lnTo>
                    <a:pt x="924" y="766"/>
                  </a:lnTo>
                  <a:lnTo>
                    <a:pt x="857" y="830"/>
                  </a:lnTo>
                  <a:lnTo>
                    <a:pt x="777" y="876"/>
                  </a:lnTo>
                  <a:lnTo>
                    <a:pt x="683" y="905"/>
                  </a:lnTo>
                  <a:lnTo>
                    <a:pt x="586" y="916"/>
                  </a:lnTo>
                  <a:lnTo>
                    <a:pt x="477" y="905"/>
                  </a:lnTo>
                  <a:lnTo>
                    <a:pt x="379" y="867"/>
                  </a:lnTo>
                  <a:lnTo>
                    <a:pt x="289" y="808"/>
                  </a:lnTo>
                  <a:lnTo>
                    <a:pt x="218" y="733"/>
                  </a:lnTo>
                  <a:lnTo>
                    <a:pt x="169" y="639"/>
                  </a:lnTo>
                  <a:lnTo>
                    <a:pt x="132" y="538"/>
                  </a:lnTo>
                  <a:lnTo>
                    <a:pt x="34" y="670"/>
                  </a:lnTo>
                  <a:lnTo>
                    <a:pt x="30" y="677"/>
                  </a:lnTo>
                  <a:lnTo>
                    <a:pt x="19" y="677"/>
                  </a:lnTo>
                  <a:lnTo>
                    <a:pt x="15" y="677"/>
                  </a:lnTo>
                  <a:lnTo>
                    <a:pt x="12" y="677"/>
                  </a:lnTo>
                  <a:lnTo>
                    <a:pt x="0" y="666"/>
                  </a:lnTo>
                  <a:lnTo>
                    <a:pt x="0" y="655"/>
                  </a:lnTo>
                  <a:lnTo>
                    <a:pt x="4" y="646"/>
                  </a:lnTo>
                  <a:lnTo>
                    <a:pt x="132" y="475"/>
                  </a:lnTo>
                  <a:lnTo>
                    <a:pt x="140" y="471"/>
                  </a:lnTo>
                  <a:lnTo>
                    <a:pt x="147" y="471"/>
                  </a:lnTo>
                  <a:lnTo>
                    <a:pt x="147" y="471"/>
                  </a:lnTo>
                  <a:close/>
                  <a:moveTo>
                    <a:pt x="586" y="0"/>
                  </a:moveTo>
                  <a:lnTo>
                    <a:pt x="698" y="11"/>
                  </a:lnTo>
                  <a:lnTo>
                    <a:pt x="796" y="49"/>
                  </a:lnTo>
                  <a:lnTo>
                    <a:pt x="886" y="108"/>
                  </a:lnTo>
                  <a:lnTo>
                    <a:pt x="954" y="179"/>
                  </a:lnTo>
                  <a:lnTo>
                    <a:pt x="1006" y="273"/>
                  </a:lnTo>
                  <a:lnTo>
                    <a:pt x="1045" y="378"/>
                  </a:lnTo>
                  <a:lnTo>
                    <a:pt x="1138" y="243"/>
                  </a:lnTo>
                  <a:lnTo>
                    <a:pt x="1145" y="239"/>
                  </a:lnTo>
                  <a:lnTo>
                    <a:pt x="1156" y="239"/>
                  </a:lnTo>
                  <a:lnTo>
                    <a:pt x="1164" y="239"/>
                  </a:lnTo>
                  <a:lnTo>
                    <a:pt x="1172" y="250"/>
                  </a:lnTo>
                  <a:lnTo>
                    <a:pt x="1176" y="257"/>
                  </a:lnTo>
                  <a:lnTo>
                    <a:pt x="1172" y="268"/>
                  </a:lnTo>
                  <a:lnTo>
                    <a:pt x="1045" y="441"/>
                  </a:lnTo>
                  <a:lnTo>
                    <a:pt x="1032" y="445"/>
                  </a:lnTo>
                  <a:lnTo>
                    <a:pt x="1029" y="445"/>
                  </a:lnTo>
                  <a:lnTo>
                    <a:pt x="1018" y="445"/>
                  </a:lnTo>
                  <a:lnTo>
                    <a:pt x="830" y="343"/>
                  </a:lnTo>
                  <a:lnTo>
                    <a:pt x="822" y="332"/>
                  </a:lnTo>
                  <a:lnTo>
                    <a:pt x="822" y="321"/>
                  </a:lnTo>
                  <a:lnTo>
                    <a:pt x="822" y="314"/>
                  </a:lnTo>
                  <a:lnTo>
                    <a:pt x="830" y="306"/>
                  </a:lnTo>
                  <a:lnTo>
                    <a:pt x="841" y="303"/>
                  </a:lnTo>
                  <a:lnTo>
                    <a:pt x="853" y="306"/>
                  </a:lnTo>
                  <a:lnTo>
                    <a:pt x="1003" y="392"/>
                  </a:lnTo>
                  <a:lnTo>
                    <a:pt x="972" y="292"/>
                  </a:lnTo>
                  <a:lnTo>
                    <a:pt x="932" y="210"/>
                  </a:lnTo>
                  <a:lnTo>
                    <a:pt x="860" y="138"/>
                  </a:lnTo>
                  <a:lnTo>
                    <a:pt x="782" y="82"/>
                  </a:lnTo>
                  <a:lnTo>
                    <a:pt x="687" y="49"/>
                  </a:lnTo>
                  <a:lnTo>
                    <a:pt x="586" y="37"/>
                  </a:lnTo>
                  <a:lnTo>
                    <a:pt x="481" y="52"/>
                  </a:lnTo>
                  <a:lnTo>
                    <a:pt x="383" y="86"/>
                  </a:lnTo>
                  <a:lnTo>
                    <a:pt x="300" y="149"/>
                  </a:lnTo>
                  <a:lnTo>
                    <a:pt x="237" y="228"/>
                  </a:lnTo>
                  <a:lnTo>
                    <a:pt x="187" y="321"/>
                  </a:lnTo>
                  <a:lnTo>
                    <a:pt x="180" y="332"/>
                  </a:lnTo>
                  <a:lnTo>
                    <a:pt x="173" y="336"/>
                  </a:lnTo>
                  <a:lnTo>
                    <a:pt x="162" y="336"/>
                  </a:lnTo>
                  <a:lnTo>
                    <a:pt x="154" y="332"/>
                  </a:lnTo>
                  <a:lnTo>
                    <a:pt x="147" y="321"/>
                  </a:lnTo>
                  <a:lnTo>
                    <a:pt x="154" y="314"/>
                  </a:lnTo>
                  <a:lnTo>
                    <a:pt x="191" y="224"/>
                  </a:lnTo>
                  <a:lnTo>
                    <a:pt x="248" y="146"/>
                  </a:lnTo>
                  <a:lnTo>
                    <a:pt x="319" y="82"/>
                  </a:lnTo>
                  <a:lnTo>
                    <a:pt x="399" y="37"/>
                  </a:lnTo>
                  <a:lnTo>
                    <a:pt x="492" y="11"/>
                  </a:lnTo>
                  <a:lnTo>
                    <a:pt x="586" y="0"/>
                  </a:lnTo>
                  <a:lnTo>
                    <a:pt x="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7" descr=" " title=" "/>
            <p:cNvSpPr>
              <a:spLocks noEditPoints="1"/>
            </p:cNvSpPr>
            <p:nvPr/>
          </p:nvSpPr>
          <p:spPr bwMode="auto">
            <a:xfrm>
              <a:off x="5518073" y="1662704"/>
              <a:ext cx="151691" cy="69466"/>
            </a:xfrm>
            <a:custGeom>
              <a:avLst/>
              <a:gdLst>
                <a:gd name="T0" fmla="*/ 492 w 1066"/>
                <a:gd name="T1" fmla="*/ 477 h 489"/>
                <a:gd name="T2" fmla="*/ 300 w 1066"/>
                <a:gd name="T3" fmla="*/ 378 h 489"/>
                <a:gd name="T4" fmla="*/ 221 w 1066"/>
                <a:gd name="T5" fmla="*/ 294 h 489"/>
                <a:gd name="T6" fmla="*/ 148 w 1066"/>
                <a:gd name="T7" fmla="*/ 135 h 489"/>
                <a:gd name="T8" fmla="*/ 73 w 1066"/>
                <a:gd name="T9" fmla="*/ 238 h 489"/>
                <a:gd name="T10" fmla="*/ 59 w 1066"/>
                <a:gd name="T11" fmla="*/ 249 h 489"/>
                <a:gd name="T12" fmla="*/ 42 w 1066"/>
                <a:gd name="T13" fmla="*/ 250 h 489"/>
                <a:gd name="T14" fmla="*/ 35 w 1066"/>
                <a:gd name="T15" fmla="*/ 250 h 489"/>
                <a:gd name="T16" fmla="*/ 23 w 1066"/>
                <a:gd name="T17" fmla="*/ 246 h 489"/>
                <a:gd name="T18" fmla="*/ 8 w 1066"/>
                <a:gd name="T19" fmla="*/ 232 h 489"/>
                <a:gd name="T20" fmla="*/ 3 w 1066"/>
                <a:gd name="T21" fmla="*/ 225 h 489"/>
                <a:gd name="T22" fmla="*/ 0 w 1066"/>
                <a:gd name="T23" fmla="*/ 217 h 489"/>
                <a:gd name="T24" fmla="*/ 2 w 1066"/>
                <a:gd name="T25" fmla="*/ 200 h 489"/>
                <a:gd name="T26" fmla="*/ 7 w 1066"/>
                <a:gd name="T27" fmla="*/ 187 h 489"/>
                <a:gd name="T28" fmla="*/ 137 w 1066"/>
                <a:gd name="T29" fmla="*/ 13 h 489"/>
                <a:gd name="T30" fmla="*/ 144 w 1066"/>
                <a:gd name="T31" fmla="*/ 6 h 489"/>
                <a:gd name="T32" fmla="*/ 158 w 1066"/>
                <a:gd name="T33" fmla="*/ 1 h 489"/>
                <a:gd name="T34" fmla="*/ 170 w 1066"/>
                <a:gd name="T35" fmla="*/ 0 h 489"/>
                <a:gd name="T36" fmla="*/ 170 w 1066"/>
                <a:gd name="T37" fmla="*/ 22 h 489"/>
                <a:gd name="T38" fmla="*/ 181 w 1066"/>
                <a:gd name="T39" fmla="*/ 0 h 489"/>
                <a:gd name="T40" fmla="*/ 191 w 1066"/>
                <a:gd name="T41" fmla="*/ 2 h 489"/>
                <a:gd name="T42" fmla="*/ 382 w 1066"/>
                <a:gd name="T43" fmla="*/ 106 h 489"/>
                <a:gd name="T44" fmla="*/ 390 w 1066"/>
                <a:gd name="T45" fmla="*/ 116 h 489"/>
                <a:gd name="T46" fmla="*/ 396 w 1066"/>
                <a:gd name="T47" fmla="*/ 132 h 489"/>
                <a:gd name="T48" fmla="*/ 398 w 1066"/>
                <a:gd name="T49" fmla="*/ 142 h 489"/>
                <a:gd name="T50" fmla="*/ 398 w 1066"/>
                <a:gd name="T51" fmla="*/ 153 h 489"/>
                <a:gd name="T52" fmla="*/ 391 w 1066"/>
                <a:gd name="T53" fmla="*/ 169 h 489"/>
                <a:gd name="T54" fmla="*/ 380 w 1066"/>
                <a:gd name="T55" fmla="*/ 176 h 489"/>
                <a:gd name="T56" fmla="*/ 364 w 1066"/>
                <a:gd name="T57" fmla="*/ 185 h 489"/>
                <a:gd name="T58" fmla="*/ 345 w 1066"/>
                <a:gd name="T59" fmla="*/ 183 h 489"/>
                <a:gd name="T60" fmla="*/ 232 w 1066"/>
                <a:gd name="T61" fmla="*/ 120 h 489"/>
                <a:gd name="T62" fmla="*/ 353 w 1066"/>
                <a:gd name="T63" fmla="*/ 311 h 489"/>
                <a:gd name="T64" fmla="*/ 608 w 1066"/>
                <a:gd name="T65" fmla="*/ 403 h 489"/>
                <a:gd name="T66" fmla="*/ 882 w 1066"/>
                <a:gd name="T67" fmla="*/ 298 h 489"/>
                <a:gd name="T68" fmla="*/ 995 w 1066"/>
                <a:gd name="T69" fmla="*/ 126 h 489"/>
                <a:gd name="T70" fmla="*/ 1010 w 1066"/>
                <a:gd name="T71" fmla="*/ 111 h 489"/>
                <a:gd name="T72" fmla="*/ 1021 w 1066"/>
                <a:gd name="T73" fmla="*/ 105 h 489"/>
                <a:gd name="T74" fmla="*/ 1037 w 1066"/>
                <a:gd name="T75" fmla="*/ 105 h 489"/>
                <a:gd name="T76" fmla="*/ 1048 w 1066"/>
                <a:gd name="T77" fmla="*/ 108 h 489"/>
                <a:gd name="T78" fmla="*/ 1056 w 1066"/>
                <a:gd name="T79" fmla="*/ 116 h 489"/>
                <a:gd name="T80" fmla="*/ 1064 w 1066"/>
                <a:gd name="T81" fmla="*/ 132 h 489"/>
                <a:gd name="T82" fmla="*/ 1066 w 1066"/>
                <a:gd name="T83" fmla="*/ 142 h 489"/>
                <a:gd name="T84" fmla="*/ 1027 w 1066"/>
                <a:gd name="T85" fmla="*/ 248 h 489"/>
                <a:gd name="T86" fmla="*/ 962 w 1066"/>
                <a:gd name="T87" fmla="*/ 333 h 489"/>
                <a:gd name="T88" fmla="*/ 811 w 1066"/>
                <a:gd name="T89" fmla="*/ 445 h 489"/>
                <a:gd name="T90" fmla="*/ 709 w 1066"/>
                <a:gd name="T91" fmla="*/ 478 h 489"/>
                <a:gd name="T92" fmla="*/ 607 w 1066"/>
                <a:gd name="T93" fmla="*/ 489 h 489"/>
                <a:gd name="T94" fmla="*/ 163 w 1066"/>
                <a:gd name="T95" fmla="*/ 68 h 489"/>
                <a:gd name="T96" fmla="*/ 175 w 1066"/>
                <a:gd name="T97" fmla="*/ 79 h 489"/>
                <a:gd name="T98" fmla="*/ 174 w 1066"/>
                <a:gd name="T99" fmla="*/ 73 h 489"/>
                <a:gd name="T100" fmla="*/ 182 w 1066"/>
                <a:gd name="T101" fmla="*/ 57 h 489"/>
                <a:gd name="T102" fmla="*/ 187 w 1066"/>
                <a:gd name="T103" fmla="*/ 55 h 489"/>
                <a:gd name="T104" fmla="*/ 175 w 1066"/>
                <a:gd name="T105" fmla="*/ 44 h 489"/>
                <a:gd name="T106" fmla="*/ 170 w 1066"/>
                <a:gd name="T107" fmla="*/ 44 h 489"/>
                <a:gd name="T108" fmla="*/ 151 w 1066"/>
                <a:gd name="T109" fmla="*/ 67 h 489"/>
                <a:gd name="T110" fmla="*/ 154 w 1066"/>
                <a:gd name="T111" fmla="*/ 6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6" h="489">
                  <a:moveTo>
                    <a:pt x="607" y="489"/>
                  </a:moveTo>
                  <a:lnTo>
                    <a:pt x="498" y="478"/>
                  </a:lnTo>
                  <a:lnTo>
                    <a:pt x="492" y="477"/>
                  </a:lnTo>
                  <a:lnTo>
                    <a:pt x="395" y="439"/>
                  </a:lnTo>
                  <a:lnTo>
                    <a:pt x="390" y="436"/>
                  </a:lnTo>
                  <a:lnTo>
                    <a:pt x="300" y="378"/>
                  </a:lnTo>
                  <a:lnTo>
                    <a:pt x="296" y="374"/>
                  </a:lnTo>
                  <a:lnTo>
                    <a:pt x="225" y="299"/>
                  </a:lnTo>
                  <a:lnTo>
                    <a:pt x="221" y="294"/>
                  </a:lnTo>
                  <a:lnTo>
                    <a:pt x="172" y="201"/>
                  </a:lnTo>
                  <a:lnTo>
                    <a:pt x="171" y="198"/>
                  </a:lnTo>
                  <a:lnTo>
                    <a:pt x="148" y="135"/>
                  </a:lnTo>
                  <a:lnTo>
                    <a:pt x="75" y="232"/>
                  </a:lnTo>
                  <a:lnTo>
                    <a:pt x="73" y="238"/>
                  </a:lnTo>
                  <a:lnTo>
                    <a:pt x="73" y="238"/>
                  </a:lnTo>
                  <a:lnTo>
                    <a:pt x="69" y="243"/>
                  </a:lnTo>
                  <a:lnTo>
                    <a:pt x="64" y="246"/>
                  </a:lnTo>
                  <a:lnTo>
                    <a:pt x="59" y="249"/>
                  </a:lnTo>
                  <a:lnTo>
                    <a:pt x="53" y="250"/>
                  </a:lnTo>
                  <a:lnTo>
                    <a:pt x="53" y="250"/>
                  </a:lnTo>
                  <a:lnTo>
                    <a:pt x="42" y="250"/>
                  </a:lnTo>
                  <a:lnTo>
                    <a:pt x="38" y="250"/>
                  </a:lnTo>
                  <a:lnTo>
                    <a:pt x="35" y="250"/>
                  </a:lnTo>
                  <a:lnTo>
                    <a:pt x="35" y="250"/>
                  </a:lnTo>
                  <a:lnTo>
                    <a:pt x="30" y="250"/>
                  </a:lnTo>
                  <a:lnTo>
                    <a:pt x="26" y="249"/>
                  </a:lnTo>
                  <a:lnTo>
                    <a:pt x="23" y="246"/>
                  </a:lnTo>
                  <a:lnTo>
                    <a:pt x="19" y="244"/>
                  </a:lnTo>
                  <a:lnTo>
                    <a:pt x="19" y="244"/>
                  </a:lnTo>
                  <a:lnTo>
                    <a:pt x="8" y="232"/>
                  </a:lnTo>
                  <a:lnTo>
                    <a:pt x="8" y="232"/>
                  </a:lnTo>
                  <a:lnTo>
                    <a:pt x="4" y="229"/>
                  </a:lnTo>
                  <a:lnTo>
                    <a:pt x="3" y="225"/>
                  </a:lnTo>
                  <a:lnTo>
                    <a:pt x="2" y="221"/>
                  </a:lnTo>
                  <a:lnTo>
                    <a:pt x="0" y="217"/>
                  </a:lnTo>
                  <a:lnTo>
                    <a:pt x="0" y="217"/>
                  </a:lnTo>
                  <a:lnTo>
                    <a:pt x="0" y="206"/>
                  </a:lnTo>
                  <a:lnTo>
                    <a:pt x="0" y="206"/>
                  </a:lnTo>
                  <a:lnTo>
                    <a:pt x="2" y="200"/>
                  </a:lnTo>
                  <a:lnTo>
                    <a:pt x="3" y="196"/>
                  </a:lnTo>
                  <a:lnTo>
                    <a:pt x="3" y="196"/>
                  </a:lnTo>
                  <a:lnTo>
                    <a:pt x="7" y="187"/>
                  </a:lnTo>
                  <a:lnTo>
                    <a:pt x="9" y="185"/>
                  </a:lnTo>
                  <a:lnTo>
                    <a:pt x="137" y="13"/>
                  </a:lnTo>
                  <a:lnTo>
                    <a:pt x="137" y="13"/>
                  </a:lnTo>
                  <a:lnTo>
                    <a:pt x="140" y="8"/>
                  </a:lnTo>
                  <a:lnTo>
                    <a:pt x="144" y="6"/>
                  </a:lnTo>
                  <a:lnTo>
                    <a:pt x="144" y="6"/>
                  </a:lnTo>
                  <a:lnTo>
                    <a:pt x="153" y="2"/>
                  </a:lnTo>
                  <a:lnTo>
                    <a:pt x="153" y="2"/>
                  </a:lnTo>
                  <a:lnTo>
                    <a:pt x="158" y="1"/>
                  </a:lnTo>
                  <a:lnTo>
                    <a:pt x="163" y="0"/>
                  </a:lnTo>
                  <a:lnTo>
                    <a:pt x="163" y="0"/>
                  </a:lnTo>
                  <a:lnTo>
                    <a:pt x="170" y="0"/>
                  </a:lnTo>
                  <a:lnTo>
                    <a:pt x="170" y="22"/>
                  </a:lnTo>
                  <a:lnTo>
                    <a:pt x="170" y="37"/>
                  </a:lnTo>
                  <a:lnTo>
                    <a:pt x="170" y="22"/>
                  </a:lnTo>
                  <a:lnTo>
                    <a:pt x="170" y="0"/>
                  </a:lnTo>
                  <a:lnTo>
                    <a:pt x="181" y="0"/>
                  </a:lnTo>
                  <a:lnTo>
                    <a:pt x="181" y="0"/>
                  </a:lnTo>
                  <a:lnTo>
                    <a:pt x="186" y="1"/>
                  </a:lnTo>
                  <a:lnTo>
                    <a:pt x="191" y="2"/>
                  </a:lnTo>
                  <a:lnTo>
                    <a:pt x="191" y="2"/>
                  </a:lnTo>
                  <a:lnTo>
                    <a:pt x="379" y="104"/>
                  </a:lnTo>
                  <a:lnTo>
                    <a:pt x="379" y="104"/>
                  </a:lnTo>
                  <a:lnTo>
                    <a:pt x="382" y="106"/>
                  </a:lnTo>
                  <a:lnTo>
                    <a:pt x="385" y="109"/>
                  </a:lnTo>
                  <a:lnTo>
                    <a:pt x="387" y="113"/>
                  </a:lnTo>
                  <a:lnTo>
                    <a:pt x="390" y="116"/>
                  </a:lnTo>
                  <a:lnTo>
                    <a:pt x="390" y="116"/>
                  </a:lnTo>
                  <a:lnTo>
                    <a:pt x="392" y="126"/>
                  </a:lnTo>
                  <a:lnTo>
                    <a:pt x="396" y="132"/>
                  </a:lnTo>
                  <a:lnTo>
                    <a:pt x="396" y="132"/>
                  </a:lnTo>
                  <a:lnTo>
                    <a:pt x="397" y="136"/>
                  </a:lnTo>
                  <a:lnTo>
                    <a:pt x="398" y="142"/>
                  </a:lnTo>
                  <a:lnTo>
                    <a:pt x="398" y="142"/>
                  </a:lnTo>
                  <a:lnTo>
                    <a:pt x="398" y="153"/>
                  </a:lnTo>
                  <a:lnTo>
                    <a:pt x="398" y="153"/>
                  </a:lnTo>
                  <a:lnTo>
                    <a:pt x="397" y="159"/>
                  </a:lnTo>
                  <a:lnTo>
                    <a:pt x="395" y="164"/>
                  </a:lnTo>
                  <a:lnTo>
                    <a:pt x="391" y="169"/>
                  </a:lnTo>
                  <a:lnTo>
                    <a:pt x="386" y="173"/>
                  </a:lnTo>
                  <a:lnTo>
                    <a:pt x="386" y="173"/>
                  </a:lnTo>
                  <a:lnTo>
                    <a:pt x="380" y="176"/>
                  </a:lnTo>
                  <a:lnTo>
                    <a:pt x="370" y="183"/>
                  </a:lnTo>
                  <a:lnTo>
                    <a:pt x="370" y="183"/>
                  </a:lnTo>
                  <a:lnTo>
                    <a:pt x="364" y="185"/>
                  </a:lnTo>
                  <a:lnTo>
                    <a:pt x="358" y="186"/>
                  </a:lnTo>
                  <a:lnTo>
                    <a:pt x="350" y="185"/>
                  </a:lnTo>
                  <a:lnTo>
                    <a:pt x="345" y="183"/>
                  </a:lnTo>
                  <a:lnTo>
                    <a:pt x="345" y="183"/>
                  </a:lnTo>
                  <a:lnTo>
                    <a:pt x="334" y="175"/>
                  </a:lnTo>
                  <a:lnTo>
                    <a:pt x="232" y="120"/>
                  </a:lnTo>
                  <a:lnTo>
                    <a:pt x="246" y="163"/>
                  </a:lnTo>
                  <a:lnTo>
                    <a:pt x="289" y="241"/>
                  </a:lnTo>
                  <a:lnTo>
                    <a:pt x="353" y="311"/>
                  </a:lnTo>
                  <a:lnTo>
                    <a:pt x="428" y="362"/>
                  </a:lnTo>
                  <a:lnTo>
                    <a:pt x="516" y="397"/>
                  </a:lnTo>
                  <a:lnTo>
                    <a:pt x="608" y="403"/>
                  </a:lnTo>
                  <a:lnTo>
                    <a:pt x="713" y="390"/>
                  </a:lnTo>
                  <a:lnTo>
                    <a:pt x="805" y="358"/>
                  </a:lnTo>
                  <a:lnTo>
                    <a:pt x="882" y="298"/>
                  </a:lnTo>
                  <a:lnTo>
                    <a:pt x="943" y="223"/>
                  </a:lnTo>
                  <a:lnTo>
                    <a:pt x="991" y="131"/>
                  </a:lnTo>
                  <a:lnTo>
                    <a:pt x="995" y="126"/>
                  </a:lnTo>
                  <a:lnTo>
                    <a:pt x="1002" y="119"/>
                  </a:lnTo>
                  <a:lnTo>
                    <a:pt x="1010" y="111"/>
                  </a:lnTo>
                  <a:lnTo>
                    <a:pt x="1010" y="111"/>
                  </a:lnTo>
                  <a:lnTo>
                    <a:pt x="1013" y="109"/>
                  </a:lnTo>
                  <a:lnTo>
                    <a:pt x="1017" y="106"/>
                  </a:lnTo>
                  <a:lnTo>
                    <a:pt x="1021" y="105"/>
                  </a:lnTo>
                  <a:lnTo>
                    <a:pt x="1026" y="105"/>
                  </a:lnTo>
                  <a:lnTo>
                    <a:pt x="1026" y="105"/>
                  </a:lnTo>
                  <a:lnTo>
                    <a:pt x="1037" y="105"/>
                  </a:lnTo>
                  <a:lnTo>
                    <a:pt x="1037" y="105"/>
                  </a:lnTo>
                  <a:lnTo>
                    <a:pt x="1043" y="105"/>
                  </a:lnTo>
                  <a:lnTo>
                    <a:pt x="1048" y="108"/>
                  </a:lnTo>
                  <a:lnTo>
                    <a:pt x="1053" y="111"/>
                  </a:lnTo>
                  <a:lnTo>
                    <a:pt x="1056" y="116"/>
                  </a:lnTo>
                  <a:lnTo>
                    <a:pt x="1056" y="116"/>
                  </a:lnTo>
                  <a:lnTo>
                    <a:pt x="1060" y="124"/>
                  </a:lnTo>
                  <a:lnTo>
                    <a:pt x="1064" y="132"/>
                  </a:lnTo>
                  <a:lnTo>
                    <a:pt x="1064" y="132"/>
                  </a:lnTo>
                  <a:lnTo>
                    <a:pt x="1066" y="136"/>
                  </a:lnTo>
                  <a:lnTo>
                    <a:pt x="1066" y="142"/>
                  </a:lnTo>
                  <a:lnTo>
                    <a:pt x="1066" y="142"/>
                  </a:lnTo>
                  <a:lnTo>
                    <a:pt x="1066" y="153"/>
                  </a:lnTo>
                  <a:lnTo>
                    <a:pt x="1065" y="162"/>
                  </a:lnTo>
                  <a:lnTo>
                    <a:pt x="1027" y="248"/>
                  </a:lnTo>
                  <a:lnTo>
                    <a:pt x="1025" y="252"/>
                  </a:lnTo>
                  <a:lnTo>
                    <a:pt x="964" y="331"/>
                  </a:lnTo>
                  <a:lnTo>
                    <a:pt x="962" y="333"/>
                  </a:lnTo>
                  <a:lnTo>
                    <a:pt x="894" y="397"/>
                  </a:lnTo>
                  <a:lnTo>
                    <a:pt x="891" y="400"/>
                  </a:lnTo>
                  <a:lnTo>
                    <a:pt x="811" y="445"/>
                  </a:lnTo>
                  <a:lnTo>
                    <a:pt x="807" y="448"/>
                  </a:lnTo>
                  <a:lnTo>
                    <a:pt x="714" y="477"/>
                  </a:lnTo>
                  <a:lnTo>
                    <a:pt x="709" y="478"/>
                  </a:lnTo>
                  <a:lnTo>
                    <a:pt x="612" y="489"/>
                  </a:lnTo>
                  <a:lnTo>
                    <a:pt x="607" y="489"/>
                  </a:lnTo>
                  <a:lnTo>
                    <a:pt x="607" y="489"/>
                  </a:lnTo>
                  <a:close/>
                  <a:moveTo>
                    <a:pt x="158" y="67"/>
                  </a:moveTo>
                  <a:lnTo>
                    <a:pt x="158" y="67"/>
                  </a:lnTo>
                  <a:lnTo>
                    <a:pt x="163" y="68"/>
                  </a:lnTo>
                  <a:lnTo>
                    <a:pt x="167" y="72"/>
                  </a:lnTo>
                  <a:lnTo>
                    <a:pt x="171" y="76"/>
                  </a:lnTo>
                  <a:lnTo>
                    <a:pt x="175" y="79"/>
                  </a:lnTo>
                  <a:lnTo>
                    <a:pt x="175" y="79"/>
                  </a:lnTo>
                  <a:lnTo>
                    <a:pt x="175" y="79"/>
                  </a:lnTo>
                  <a:lnTo>
                    <a:pt x="174" y="73"/>
                  </a:lnTo>
                  <a:lnTo>
                    <a:pt x="175" y="67"/>
                  </a:lnTo>
                  <a:lnTo>
                    <a:pt x="177" y="62"/>
                  </a:lnTo>
                  <a:lnTo>
                    <a:pt x="182" y="57"/>
                  </a:lnTo>
                  <a:lnTo>
                    <a:pt x="182" y="57"/>
                  </a:lnTo>
                  <a:lnTo>
                    <a:pt x="182" y="57"/>
                  </a:lnTo>
                  <a:lnTo>
                    <a:pt x="187" y="55"/>
                  </a:lnTo>
                  <a:lnTo>
                    <a:pt x="192" y="52"/>
                  </a:lnTo>
                  <a:lnTo>
                    <a:pt x="192" y="52"/>
                  </a:lnTo>
                  <a:lnTo>
                    <a:pt x="175" y="44"/>
                  </a:lnTo>
                  <a:lnTo>
                    <a:pt x="170" y="44"/>
                  </a:lnTo>
                  <a:lnTo>
                    <a:pt x="170" y="43"/>
                  </a:lnTo>
                  <a:lnTo>
                    <a:pt x="170" y="44"/>
                  </a:lnTo>
                  <a:lnTo>
                    <a:pt x="169" y="44"/>
                  </a:lnTo>
                  <a:lnTo>
                    <a:pt x="151" y="67"/>
                  </a:lnTo>
                  <a:lnTo>
                    <a:pt x="151" y="67"/>
                  </a:lnTo>
                  <a:lnTo>
                    <a:pt x="154" y="67"/>
                  </a:lnTo>
                  <a:lnTo>
                    <a:pt x="154" y="67"/>
                  </a:lnTo>
                  <a:lnTo>
                    <a:pt x="154" y="67"/>
                  </a:lnTo>
                  <a:lnTo>
                    <a:pt x="158" y="67"/>
                  </a:lnTo>
                  <a:lnTo>
                    <a:pt x="15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8" descr=" " title=" "/>
            <p:cNvSpPr>
              <a:spLocks noEditPoints="1"/>
            </p:cNvSpPr>
            <p:nvPr/>
          </p:nvSpPr>
          <p:spPr bwMode="auto">
            <a:xfrm>
              <a:off x="5539338" y="1596074"/>
              <a:ext cx="151691" cy="69466"/>
            </a:xfrm>
            <a:custGeom>
              <a:avLst/>
              <a:gdLst>
                <a:gd name="T0" fmla="*/ 893 w 1072"/>
                <a:gd name="T1" fmla="*/ 489 h 489"/>
                <a:gd name="T2" fmla="*/ 883 w 1072"/>
                <a:gd name="T3" fmla="*/ 487 h 489"/>
                <a:gd name="T4" fmla="*/ 690 w 1072"/>
                <a:gd name="T5" fmla="*/ 382 h 489"/>
                <a:gd name="T6" fmla="*/ 679 w 1072"/>
                <a:gd name="T7" fmla="*/ 366 h 489"/>
                <a:gd name="T8" fmla="*/ 675 w 1072"/>
                <a:gd name="T9" fmla="*/ 354 h 489"/>
                <a:gd name="T10" fmla="*/ 675 w 1072"/>
                <a:gd name="T11" fmla="*/ 336 h 489"/>
                <a:gd name="T12" fmla="*/ 678 w 1072"/>
                <a:gd name="T13" fmla="*/ 327 h 489"/>
                <a:gd name="T14" fmla="*/ 683 w 1072"/>
                <a:gd name="T15" fmla="*/ 320 h 489"/>
                <a:gd name="T16" fmla="*/ 694 w 1072"/>
                <a:gd name="T17" fmla="*/ 310 h 489"/>
                <a:gd name="T18" fmla="*/ 710 w 1072"/>
                <a:gd name="T19" fmla="*/ 304 h 489"/>
                <a:gd name="T20" fmla="*/ 723 w 1072"/>
                <a:gd name="T21" fmla="*/ 304 h 489"/>
                <a:gd name="T22" fmla="*/ 738 w 1072"/>
                <a:gd name="T23" fmla="*/ 309 h 489"/>
                <a:gd name="T24" fmla="*/ 788 w 1072"/>
                <a:gd name="T25" fmla="*/ 244 h 489"/>
                <a:gd name="T26" fmla="*/ 557 w 1072"/>
                <a:gd name="T27" fmla="*/ 92 h 489"/>
                <a:gd name="T28" fmla="*/ 269 w 1072"/>
                <a:gd name="T29" fmla="*/ 127 h 489"/>
                <a:gd name="T30" fmla="*/ 82 w 1072"/>
                <a:gd name="T31" fmla="*/ 353 h 489"/>
                <a:gd name="T32" fmla="*/ 73 w 1072"/>
                <a:gd name="T33" fmla="*/ 366 h 489"/>
                <a:gd name="T34" fmla="*/ 65 w 1072"/>
                <a:gd name="T35" fmla="*/ 374 h 489"/>
                <a:gd name="T36" fmla="*/ 53 w 1072"/>
                <a:gd name="T37" fmla="*/ 380 h 489"/>
                <a:gd name="T38" fmla="*/ 37 w 1072"/>
                <a:gd name="T39" fmla="*/ 380 h 489"/>
                <a:gd name="T40" fmla="*/ 27 w 1072"/>
                <a:gd name="T41" fmla="*/ 378 h 489"/>
                <a:gd name="T42" fmla="*/ 19 w 1072"/>
                <a:gd name="T43" fmla="*/ 374 h 489"/>
                <a:gd name="T44" fmla="*/ 11 w 1072"/>
                <a:gd name="T45" fmla="*/ 366 h 489"/>
                <a:gd name="T46" fmla="*/ 0 w 1072"/>
                <a:gd name="T47" fmla="*/ 349 h 489"/>
                <a:gd name="T48" fmla="*/ 6 w 1072"/>
                <a:gd name="T49" fmla="*/ 327 h 489"/>
                <a:gd name="T50" fmla="*/ 46 w 1072"/>
                <a:gd name="T51" fmla="*/ 238 h 489"/>
                <a:gd name="T52" fmla="*/ 108 w 1072"/>
                <a:gd name="T53" fmla="*/ 151 h 489"/>
                <a:gd name="T54" fmla="*/ 263 w 1072"/>
                <a:gd name="T55" fmla="*/ 40 h 489"/>
                <a:gd name="T56" fmla="*/ 364 w 1072"/>
                <a:gd name="T57" fmla="*/ 11 h 489"/>
                <a:gd name="T58" fmla="*/ 463 w 1072"/>
                <a:gd name="T59" fmla="*/ 0 h 489"/>
                <a:gd name="T60" fmla="*/ 679 w 1072"/>
                <a:gd name="T61" fmla="*/ 50 h 489"/>
                <a:gd name="T62" fmla="*/ 777 w 1072"/>
                <a:gd name="T63" fmla="*/ 115 h 489"/>
                <a:gd name="T64" fmla="*/ 901 w 1072"/>
                <a:gd name="T65" fmla="*/ 284 h 489"/>
                <a:gd name="T66" fmla="*/ 994 w 1072"/>
                <a:gd name="T67" fmla="*/ 252 h 489"/>
                <a:gd name="T68" fmla="*/ 1003 w 1072"/>
                <a:gd name="T69" fmla="*/ 245 h 489"/>
                <a:gd name="T70" fmla="*/ 1010 w 1072"/>
                <a:gd name="T71" fmla="*/ 241 h 489"/>
                <a:gd name="T72" fmla="*/ 1020 w 1072"/>
                <a:gd name="T73" fmla="*/ 239 h 489"/>
                <a:gd name="T74" fmla="*/ 1039 w 1072"/>
                <a:gd name="T75" fmla="*/ 239 h 489"/>
                <a:gd name="T76" fmla="*/ 1053 w 1072"/>
                <a:gd name="T77" fmla="*/ 245 h 489"/>
                <a:gd name="T78" fmla="*/ 1064 w 1072"/>
                <a:gd name="T79" fmla="*/ 260 h 489"/>
                <a:gd name="T80" fmla="*/ 1071 w 1072"/>
                <a:gd name="T81" fmla="*/ 270 h 489"/>
                <a:gd name="T82" fmla="*/ 1072 w 1072"/>
                <a:gd name="T83" fmla="*/ 282 h 489"/>
                <a:gd name="T84" fmla="*/ 1068 w 1072"/>
                <a:gd name="T85" fmla="*/ 298 h 489"/>
                <a:gd name="T86" fmla="*/ 937 w 1072"/>
                <a:gd name="T87" fmla="*/ 476 h 489"/>
                <a:gd name="T88" fmla="*/ 926 w 1072"/>
                <a:gd name="T89" fmla="*/ 484 h 489"/>
                <a:gd name="T90" fmla="*/ 904 w 1072"/>
                <a:gd name="T91" fmla="*/ 489 h 489"/>
                <a:gd name="T92" fmla="*/ 904 w 1072"/>
                <a:gd name="T93" fmla="*/ 445 h 489"/>
                <a:gd name="T94" fmla="*/ 922 w 1072"/>
                <a:gd name="T95" fmla="*/ 422 h 489"/>
                <a:gd name="T96" fmla="*/ 916 w 1072"/>
                <a:gd name="T97" fmla="*/ 422 h 489"/>
                <a:gd name="T98" fmla="*/ 906 w 1072"/>
                <a:gd name="T99" fmla="*/ 417 h 489"/>
                <a:gd name="T100" fmla="*/ 899 w 1072"/>
                <a:gd name="T101" fmla="*/ 409 h 489"/>
                <a:gd name="T102" fmla="*/ 899 w 1072"/>
                <a:gd name="T103" fmla="*/ 422 h 489"/>
                <a:gd name="T104" fmla="*/ 891 w 1072"/>
                <a:gd name="T105" fmla="*/ 431 h 489"/>
                <a:gd name="T106" fmla="*/ 881 w 1072"/>
                <a:gd name="T107" fmla="*/ 436 h 489"/>
                <a:gd name="T108" fmla="*/ 899 w 1072"/>
                <a:gd name="T109" fmla="*/ 4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2" h="489">
                  <a:moveTo>
                    <a:pt x="904" y="489"/>
                  </a:moveTo>
                  <a:lnTo>
                    <a:pt x="893" y="489"/>
                  </a:lnTo>
                  <a:lnTo>
                    <a:pt x="893" y="489"/>
                  </a:lnTo>
                  <a:lnTo>
                    <a:pt x="888" y="488"/>
                  </a:lnTo>
                  <a:lnTo>
                    <a:pt x="883" y="487"/>
                  </a:lnTo>
                  <a:lnTo>
                    <a:pt x="883" y="487"/>
                  </a:lnTo>
                  <a:lnTo>
                    <a:pt x="695" y="385"/>
                  </a:lnTo>
                  <a:lnTo>
                    <a:pt x="695" y="385"/>
                  </a:lnTo>
                  <a:lnTo>
                    <a:pt x="690" y="382"/>
                  </a:lnTo>
                  <a:lnTo>
                    <a:pt x="686" y="378"/>
                  </a:lnTo>
                  <a:lnTo>
                    <a:pt x="686" y="378"/>
                  </a:lnTo>
                  <a:lnTo>
                    <a:pt x="679" y="366"/>
                  </a:lnTo>
                  <a:lnTo>
                    <a:pt x="679" y="366"/>
                  </a:lnTo>
                  <a:lnTo>
                    <a:pt x="676" y="360"/>
                  </a:lnTo>
                  <a:lnTo>
                    <a:pt x="675" y="354"/>
                  </a:lnTo>
                  <a:lnTo>
                    <a:pt x="675" y="354"/>
                  </a:lnTo>
                  <a:lnTo>
                    <a:pt x="675" y="343"/>
                  </a:lnTo>
                  <a:lnTo>
                    <a:pt x="675" y="336"/>
                  </a:lnTo>
                  <a:lnTo>
                    <a:pt x="675" y="336"/>
                  </a:lnTo>
                  <a:lnTo>
                    <a:pt x="676" y="331"/>
                  </a:lnTo>
                  <a:lnTo>
                    <a:pt x="678" y="327"/>
                  </a:lnTo>
                  <a:lnTo>
                    <a:pt x="679" y="324"/>
                  </a:lnTo>
                  <a:lnTo>
                    <a:pt x="683" y="320"/>
                  </a:lnTo>
                  <a:lnTo>
                    <a:pt x="683" y="320"/>
                  </a:lnTo>
                  <a:lnTo>
                    <a:pt x="690" y="312"/>
                  </a:lnTo>
                  <a:lnTo>
                    <a:pt x="690" y="312"/>
                  </a:lnTo>
                  <a:lnTo>
                    <a:pt x="694" y="310"/>
                  </a:lnTo>
                  <a:lnTo>
                    <a:pt x="698" y="308"/>
                  </a:lnTo>
                  <a:lnTo>
                    <a:pt x="698" y="308"/>
                  </a:lnTo>
                  <a:lnTo>
                    <a:pt x="710" y="304"/>
                  </a:lnTo>
                  <a:lnTo>
                    <a:pt x="710" y="304"/>
                  </a:lnTo>
                  <a:lnTo>
                    <a:pt x="716" y="303"/>
                  </a:lnTo>
                  <a:lnTo>
                    <a:pt x="723" y="304"/>
                  </a:lnTo>
                  <a:lnTo>
                    <a:pt x="723" y="304"/>
                  </a:lnTo>
                  <a:lnTo>
                    <a:pt x="734" y="308"/>
                  </a:lnTo>
                  <a:lnTo>
                    <a:pt x="738" y="309"/>
                  </a:lnTo>
                  <a:lnTo>
                    <a:pt x="841" y="368"/>
                  </a:lnTo>
                  <a:lnTo>
                    <a:pt x="827" y="321"/>
                  </a:lnTo>
                  <a:lnTo>
                    <a:pt x="788" y="244"/>
                  </a:lnTo>
                  <a:lnTo>
                    <a:pt x="721" y="178"/>
                  </a:lnTo>
                  <a:lnTo>
                    <a:pt x="646" y="124"/>
                  </a:lnTo>
                  <a:lnTo>
                    <a:pt x="557" y="92"/>
                  </a:lnTo>
                  <a:lnTo>
                    <a:pt x="461" y="81"/>
                  </a:lnTo>
                  <a:lnTo>
                    <a:pt x="361" y="95"/>
                  </a:lnTo>
                  <a:lnTo>
                    <a:pt x="269" y="127"/>
                  </a:lnTo>
                  <a:lnTo>
                    <a:pt x="191" y="187"/>
                  </a:lnTo>
                  <a:lnTo>
                    <a:pt x="130" y="262"/>
                  </a:lnTo>
                  <a:lnTo>
                    <a:pt x="82" y="353"/>
                  </a:lnTo>
                  <a:lnTo>
                    <a:pt x="81" y="355"/>
                  </a:lnTo>
                  <a:lnTo>
                    <a:pt x="73" y="366"/>
                  </a:lnTo>
                  <a:lnTo>
                    <a:pt x="73" y="366"/>
                  </a:lnTo>
                  <a:lnTo>
                    <a:pt x="70" y="371"/>
                  </a:lnTo>
                  <a:lnTo>
                    <a:pt x="65" y="374"/>
                  </a:lnTo>
                  <a:lnTo>
                    <a:pt x="65" y="374"/>
                  </a:lnTo>
                  <a:lnTo>
                    <a:pt x="57" y="378"/>
                  </a:lnTo>
                  <a:lnTo>
                    <a:pt x="57" y="378"/>
                  </a:lnTo>
                  <a:lnTo>
                    <a:pt x="53" y="380"/>
                  </a:lnTo>
                  <a:lnTo>
                    <a:pt x="48" y="380"/>
                  </a:lnTo>
                  <a:lnTo>
                    <a:pt x="48" y="380"/>
                  </a:lnTo>
                  <a:lnTo>
                    <a:pt x="37" y="380"/>
                  </a:lnTo>
                  <a:lnTo>
                    <a:pt x="37" y="380"/>
                  </a:lnTo>
                  <a:lnTo>
                    <a:pt x="32" y="380"/>
                  </a:lnTo>
                  <a:lnTo>
                    <a:pt x="27" y="378"/>
                  </a:lnTo>
                  <a:lnTo>
                    <a:pt x="27" y="378"/>
                  </a:lnTo>
                  <a:lnTo>
                    <a:pt x="19" y="374"/>
                  </a:lnTo>
                  <a:lnTo>
                    <a:pt x="19" y="374"/>
                  </a:lnTo>
                  <a:lnTo>
                    <a:pt x="15" y="371"/>
                  </a:lnTo>
                  <a:lnTo>
                    <a:pt x="11" y="366"/>
                  </a:lnTo>
                  <a:lnTo>
                    <a:pt x="11" y="366"/>
                  </a:lnTo>
                  <a:lnTo>
                    <a:pt x="3" y="355"/>
                  </a:lnTo>
                  <a:lnTo>
                    <a:pt x="3" y="355"/>
                  </a:lnTo>
                  <a:lnTo>
                    <a:pt x="0" y="349"/>
                  </a:lnTo>
                  <a:lnTo>
                    <a:pt x="0" y="341"/>
                  </a:lnTo>
                  <a:lnTo>
                    <a:pt x="1" y="335"/>
                  </a:lnTo>
                  <a:lnTo>
                    <a:pt x="6" y="327"/>
                  </a:lnTo>
                  <a:lnTo>
                    <a:pt x="6" y="327"/>
                  </a:lnTo>
                  <a:lnTo>
                    <a:pt x="11" y="324"/>
                  </a:lnTo>
                  <a:lnTo>
                    <a:pt x="46" y="238"/>
                  </a:lnTo>
                  <a:lnTo>
                    <a:pt x="49" y="233"/>
                  </a:lnTo>
                  <a:lnTo>
                    <a:pt x="105" y="154"/>
                  </a:lnTo>
                  <a:lnTo>
                    <a:pt x="108" y="151"/>
                  </a:lnTo>
                  <a:lnTo>
                    <a:pt x="179" y="88"/>
                  </a:lnTo>
                  <a:lnTo>
                    <a:pt x="184" y="84"/>
                  </a:lnTo>
                  <a:lnTo>
                    <a:pt x="263" y="40"/>
                  </a:lnTo>
                  <a:lnTo>
                    <a:pt x="267" y="38"/>
                  </a:lnTo>
                  <a:lnTo>
                    <a:pt x="361" y="12"/>
                  </a:lnTo>
                  <a:lnTo>
                    <a:pt x="364" y="11"/>
                  </a:lnTo>
                  <a:lnTo>
                    <a:pt x="458" y="0"/>
                  </a:lnTo>
                  <a:lnTo>
                    <a:pt x="461" y="22"/>
                  </a:lnTo>
                  <a:lnTo>
                    <a:pt x="463" y="0"/>
                  </a:lnTo>
                  <a:lnTo>
                    <a:pt x="576" y="11"/>
                  </a:lnTo>
                  <a:lnTo>
                    <a:pt x="582" y="12"/>
                  </a:lnTo>
                  <a:lnTo>
                    <a:pt x="679" y="50"/>
                  </a:lnTo>
                  <a:lnTo>
                    <a:pt x="684" y="52"/>
                  </a:lnTo>
                  <a:lnTo>
                    <a:pt x="773" y="111"/>
                  </a:lnTo>
                  <a:lnTo>
                    <a:pt x="777" y="115"/>
                  </a:lnTo>
                  <a:lnTo>
                    <a:pt x="845" y="186"/>
                  </a:lnTo>
                  <a:lnTo>
                    <a:pt x="848" y="190"/>
                  </a:lnTo>
                  <a:lnTo>
                    <a:pt x="901" y="284"/>
                  </a:lnTo>
                  <a:lnTo>
                    <a:pt x="902" y="287"/>
                  </a:lnTo>
                  <a:lnTo>
                    <a:pt x="926" y="352"/>
                  </a:lnTo>
                  <a:lnTo>
                    <a:pt x="994" y="252"/>
                  </a:lnTo>
                  <a:lnTo>
                    <a:pt x="994" y="252"/>
                  </a:lnTo>
                  <a:lnTo>
                    <a:pt x="998" y="247"/>
                  </a:lnTo>
                  <a:lnTo>
                    <a:pt x="1003" y="245"/>
                  </a:lnTo>
                  <a:lnTo>
                    <a:pt x="1003" y="245"/>
                  </a:lnTo>
                  <a:lnTo>
                    <a:pt x="1010" y="241"/>
                  </a:lnTo>
                  <a:lnTo>
                    <a:pt x="1010" y="241"/>
                  </a:lnTo>
                  <a:lnTo>
                    <a:pt x="1015" y="240"/>
                  </a:lnTo>
                  <a:lnTo>
                    <a:pt x="1020" y="239"/>
                  </a:lnTo>
                  <a:lnTo>
                    <a:pt x="1020" y="239"/>
                  </a:lnTo>
                  <a:lnTo>
                    <a:pt x="1031" y="239"/>
                  </a:lnTo>
                  <a:lnTo>
                    <a:pt x="1039" y="239"/>
                  </a:lnTo>
                  <a:lnTo>
                    <a:pt x="1039" y="239"/>
                  </a:lnTo>
                  <a:lnTo>
                    <a:pt x="1045" y="240"/>
                  </a:lnTo>
                  <a:lnTo>
                    <a:pt x="1050" y="241"/>
                  </a:lnTo>
                  <a:lnTo>
                    <a:pt x="1053" y="245"/>
                  </a:lnTo>
                  <a:lnTo>
                    <a:pt x="1057" y="249"/>
                  </a:lnTo>
                  <a:lnTo>
                    <a:pt x="1057" y="249"/>
                  </a:lnTo>
                  <a:lnTo>
                    <a:pt x="1064" y="260"/>
                  </a:lnTo>
                  <a:lnTo>
                    <a:pt x="1067" y="262"/>
                  </a:lnTo>
                  <a:lnTo>
                    <a:pt x="1071" y="270"/>
                  </a:lnTo>
                  <a:lnTo>
                    <a:pt x="1071" y="270"/>
                  </a:lnTo>
                  <a:lnTo>
                    <a:pt x="1072" y="274"/>
                  </a:lnTo>
                  <a:lnTo>
                    <a:pt x="1072" y="278"/>
                  </a:lnTo>
                  <a:lnTo>
                    <a:pt x="1072" y="282"/>
                  </a:lnTo>
                  <a:lnTo>
                    <a:pt x="1072" y="287"/>
                  </a:lnTo>
                  <a:lnTo>
                    <a:pt x="1072" y="287"/>
                  </a:lnTo>
                  <a:lnTo>
                    <a:pt x="1068" y="298"/>
                  </a:lnTo>
                  <a:lnTo>
                    <a:pt x="1064" y="304"/>
                  </a:lnTo>
                  <a:lnTo>
                    <a:pt x="937" y="476"/>
                  </a:lnTo>
                  <a:lnTo>
                    <a:pt x="937" y="476"/>
                  </a:lnTo>
                  <a:lnTo>
                    <a:pt x="932" y="481"/>
                  </a:lnTo>
                  <a:lnTo>
                    <a:pt x="926" y="484"/>
                  </a:lnTo>
                  <a:lnTo>
                    <a:pt x="926" y="484"/>
                  </a:lnTo>
                  <a:lnTo>
                    <a:pt x="915" y="488"/>
                  </a:lnTo>
                  <a:lnTo>
                    <a:pt x="907" y="489"/>
                  </a:lnTo>
                  <a:lnTo>
                    <a:pt x="904" y="489"/>
                  </a:lnTo>
                  <a:lnTo>
                    <a:pt x="904" y="489"/>
                  </a:lnTo>
                  <a:close/>
                  <a:moveTo>
                    <a:pt x="899" y="445"/>
                  </a:moveTo>
                  <a:lnTo>
                    <a:pt x="904" y="445"/>
                  </a:lnTo>
                  <a:lnTo>
                    <a:pt x="904" y="445"/>
                  </a:lnTo>
                  <a:lnTo>
                    <a:pt x="905" y="444"/>
                  </a:lnTo>
                  <a:lnTo>
                    <a:pt x="922" y="422"/>
                  </a:lnTo>
                  <a:lnTo>
                    <a:pt x="922" y="422"/>
                  </a:lnTo>
                  <a:lnTo>
                    <a:pt x="916" y="422"/>
                  </a:lnTo>
                  <a:lnTo>
                    <a:pt x="916" y="422"/>
                  </a:lnTo>
                  <a:lnTo>
                    <a:pt x="916" y="422"/>
                  </a:lnTo>
                  <a:lnTo>
                    <a:pt x="911" y="420"/>
                  </a:lnTo>
                  <a:lnTo>
                    <a:pt x="906" y="417"/>
                  </a:lnTo>
                  <a:lnTo>
                    <a:pt x="902" y="413"/>
                  </a:lnTo>
                  <a:lnTo>
                    <a:pt x="899" y="409"/>
                  </a:lnTo>
                  <a:lnTo>
                    <a:pt x="899" y="409"/>
                  </a:lnTo>
                  <a:lnTo>
                    <a:pt x="899" y="409"/>
                  </a:lnTo>
                  <a:lnTo>
                    <a:pt x="900" y="416"/>
                  </a:lnTo>
                  <a:lnTo>
                    <a:pt x="899" y="422"/>
                  </a:lnTo>
                  <a:lnTo>
                    <a:pt x="896" y="427"/>
                  </a:lnTo>
                  <a:lnTo>
                    <a:pt x="891" y="431"/>
                  </a:lnTo>
                  <a:lnTo>
                    <a:pt x="891" y="431"/>
                  </a:lnTo>
                  <a:lnTo>
                    <a:pt x="891" y="431"/>
                  </a:lnTo>
                  <a:lnTo>
                    <a:pt x="886" y="434"/>
                  </a:lnTo>
                  <a:lnTo>
                    <a:pt x="881" y="436"/>
                  </a:lnTo>
                  <a:lnTo>
                    <a:pt x="881" y="436"/>
                  </a:lnTo>
                  <a:lnTo>
                    <a:pt x="899" y="445"/>
                  </a:lnTo>
                  <a:lnTo>
                    <a:pt x="899"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descr="bionoculars icon" title="bionoculars icon"/>
          <p:cNvGrpSpPr>
            <a:grpSpLocks noChangeAspect="1"/>
          </p:cNvGrpSpPr>
          <p:nvPr/>
        </p:nvGrpSpPr>
        <p:grpSpPr>
          <a:xfrm>
            <a:off x="4962653" y="2195790"/>
            <a:ext cx="1010294" cy="749301"/>
            <a:chOff x="1747069" y="3930923"/>
            <a:chExt cx="493160" cy="365760"/>
          </a:xfrm>
          <a:solidFill>
            <a:srgbClr val="EE7D30"/>
          </a:solidFill>
        </p:grpSpPr>
        <p:sp>
          <p:nvSpPr>
            <p:cNvPr id="23" name="Freeform 15" descr=" " title=" "/>
            <p:cNvSpPr>
              <a:spLocks noEditPoints="1"/>
            </p:cNvSpPr>
            <p:nvPr/>
          </p:nvSpPr>
          <p:spPr bwMode="auto">
            <a:xfrm>
              <a:off x="1747069" y="3930923"/>
              <a:ext cx="493160" cy="365760"/>
            </a:xfrm>
            <a:custGeom>
              <a:avLst/>
              <a:gdLst>
                <a:gd name="T0" fmla="*/ 2697 w 5760"/>
                <a:gd name="T1" fmla="*/ 3440 h 4272"/>
                <a:gd name="T2" fmla="*/ 3412 w 5760"/>
                <a:gd name="T3" fmla="*/ 3202 h 4272"/>
                <a:gd name="T4" fmla="*/ 3909 w 5760"/>
                <a:gd name="T5" fmla="*/ 4053 h 4272"/>
                <a:gd name="T6" fmla="*/ 4996 w 5760"/>
                <a:gd name="T7" fmla="*/ 4203 h 4272"/>
                <a:gd name="T8" fmla="*/ 5737 w 5760"/>
                <a:gd name="T9" fmla="*/ 3371 h 4272"/>
                <a:gd name="T10" fmla="*/ 5553 w 5760"/>
                <a:gd name="T11" fmla="*/ 2312 h 4272"/>
                <a:gd name="T12" fmla="*/ 4645 w 5760"/>
                <a:gd name="T13" fmla="*/ 560 h 4272"/>
                <a:gd name="T14" fmla="*/ 4271 w 5760"/>
                <a:gd name="T15" fmla="*/ 268 h 4272"/>
                <a:gd name="T16" fmla="*/ 3865 w 5760"/>
                <a:gd name="T17" fmla="*/ 7 h 4272"/>
                <a:gd name="T18" fmla="*/ 3371 w 5760"/>
                <a:gd name="T19" fmla="*/ 208 h 4272"/>
                <a:gd name="T20" fmla="*/ 3137 w 5760"/>
                <a:gd name="T21" fmla="*/ 901 h 4272"/>
                <a:gd name="T22" fmla="*/ 2702 w 5760"/>
                <a:gd name="T23" fmla="*/ 860 h 4272"/>
                <a:gd name="T24" fmla="*/ 2455 w 5760"/>
                <a:gd name="T25" fmla="*/ 315 h 4272"/>
                <a:gd name="T26" fmla="*/ 1997 w 5760"/>
                <a:gd name="T27" fmla="*/ 2 h 4272"/>
                <a:gd name="T28" fmla="*/ 1625 w 5760"/>
                <a:gd name="T29" fmla="*/ 181 h 4272"/>
                <a:gd name="T30" fmla="*/ 1317 w 5760"/>
                <a:gd name="T31" fmla="*/ 377 h 4272"/>
                <a:gd name="T32" fmla="*/ 441 w 5760"/>
                <a:gd name="T33" fmla="*/ 1723 h 4272"/>
                <a:gd name="T34" fmla="*/ 5 w 5760"/>
                <a:gd name="T35" fmla="*/ 3045 h 4272"/>
                <a:gd name="T36" fmla="*/ 423 w 5760"/>
                <a:gd name="T37" fmla="*/ 4013 h 4272"/>
                <a:gd name="T38" fmla="*/ 1428 w 5760"/>
                <a:gd name="T39" fmla="*/ 4242 h 4272"/>
                <a:gd name="T40" fmla="*/ 2139 w 5760"/>
                <a:gd name="T41" fmla="*/ 3757 h 4272"/>
                <a:gd name="T42" fmla="*/ 2607 w 5760"/>
                <a:gd name="T43" fmla="*/ 3178 h 4272"/>
                <a:gd name="T44" fmla="*/ 2424 w 5760"/>
                <a:gd name="T45" fmla="*/ 2805 h 4272"/>
                <a:gd name="T46" fmla="*/ 2663 w 5760"/>
                <a:gd name="T47" fmla="*/ 2441 h 4272"/>
                <a:gd name="T48" fmla="*/ 3097 w 5760"/>
                <a:gd name="T49" fmla="*/ 2441 h 4272"/>
                <a:gd name="T50" fmla="*/ 3336 w 5760"/>
                <a:gd name="T51" fmla="*/ 2805 h 4272"/>
                <a:gd name="T52" fmla="*/ 3153 w 5760"/>
                <a:gd name="T53" fmla="*/ 3178 h 4272"/>
                <a:gd name="T54" fmla="*/ 4357 w 5760"/>
                <a:gd name="T55" fmla="*/ 4040 h 4272"/>
                <a:gd name="T56" fmla="*/ 3679 w 5760"/>
                <a:gd name="T57" fmla="*/ 3419 h 4272"/>
                <a:gd name="T58" fmla="*/ 3855 w 5760"/>
                <a:gd name="T59" fmla="*/ 2556 h 4272"/>
                <a:gd name="T60" fmla="*/ 4695 w 5760"/>
                <a:gd name="T61" fmla="*/ 2223 h 4272"/>
                <a:gd name="T62" fmla="*/ 5464 w 5760"/>
                <a:gd name="T63" fmla="*/ 2744 h 4272"/>
                <a:gd name="T64" fmla="*/ 5419 w 5760"/>
                <a:gd name="T65" fmla="*/ 3623 h 4272"/>
                <a:gd name="T66" fmla="*/ 4596 w 5760"/>
                <a:gd name="T67" fmla="*/ 4069 h 4272"/>
                <a:gd name="T68" fmla="*/ 4551 w 5760"/>
                <a:gd name="T69" fmla="*/ 2017 h 4272"/>
                <a:gd name="T70" fmla="*/ 3756 w 5760"/>
                <a:gd name="T71" fmla="*/ 2365 h 4272"/>
                <a:gd name="T72" fmla="*/ 3382 w 5760"/>
                <a:gd name="T73" fmla="*/ 1499 h 4272"/>
                <a:gd name="T74" fmla="*/ 3614 w 5760"/>
                <a:gd name="T75" fmla="*/ 850 h 4272"/>
                <a:gd name="T76" fmla="*/ 4242 w 5760"/>
                <a:gd name="T77" fmla="*/ 501 h 4272"/>
                <a:gd name="T78" fmla="*/ 4943 w 5760"/>
                <a:gd name="T79" fmla="*/ 1370 h 4272"/>
                <a:gd name="T80" fmla="*/ 3512 w 5760"/>
                <a:gd name="T81" fmla="*/ 356 h 4272"/>
                <a:gd name="T82" fmla="*/ 3927 w 5760"/>
                <a:gd name="T83" fmla="*/ 249 h 4272"/>
                <a:gd name="T84" fmla="*/ 3535 w 5760"/>
                <a:gd name="T85" fmla="*/ 642 h 4272"/>
                <a:gd name="T86" fmla="*/ 2748 w 5760"/>
                <a:gd name="T87" fmla="*/ 1061 h 4272"/>
                <a:gd name="T88" fmla="*/ 3155 w 5760"/>
                <a:gd name="T89" fmla="*/ 1283 h 4272"/>
                <a:gd name="T90" fmla="*/ 2852 w 5760"/>
                <a:gd name="T91" fmla="*/ 2187 h 4272"/>
                <a:gd name="T92" fmla="*/ 1816 w 5760"/>
                <a:gd name="T93" fmla="*/ 265 h 4272"/>
                <a:gd name="T94" fmla="*/ 2236 w 5760"/>
                <a:gd name="T95" fmla="*/ 338 h 4272"/>
                <a:gd name="T96" fmla="*/ 2188 w 5760"/>
                <a:gd name="T97" fmla="*/ 606 h 4272"/>
                <a:gd name="T98" fmla="*/ 1522 w 5760"/>
                <a:gd name="T99" fmla="*/ 501 h 4272"/>
                <a:gd name="T100" fmla="*/ 2146 w 5760"/>
                <a:gd name="T101" fmla="*/ 850 h 4272"/>
                <a:gd name="T102" fmla="*/ 2378 w 5760"/>
                <a:gd name="T103" fmla="*/ 1499 h 4272"/>
                <a:gd name="T104" fmla="*/ 2004 w 5760"/>
                <a:gd name="T105" fmla="*/ 2365 h 4272"/>
                <a:gd name="T106" fmla="*/ 1209 w 5760"/>
                <a:gd name="T107" fmla="*/ 2017 h 4272"/>
                <a:gd name="T108" fmla="*/ 543 w 5760"/>
                <a:gd name="T109" fmla="*/ 2006 h 4272"/>
                <a:gd name="T110" fmla="*/ 1449 w 5760"/>
                <a:gd name="T111" fmla="*/ 529 h 4272"/>
                <a:gd name="T112" fmla="*/ 408 w 5760"/>
                <a:gd name="T113" fmla="*/ 2576 h 4272"/>
                <a:gd name="T114" fmla="*/ 1121 w 5760"/>
                <a:gd name="T115" fmla="*/ 2220 h 4272"/>
                <a:gd name="T116" fmla="*/ 1935 w 5760"/>
                <a:gd name="T117" fmla="*/ 2591 h 4272"/>
                <a:gd name="T118" fmla="*/ 2067 w 5760"/>
                <a:gd name="T119" fmla="*/ 3462 h 4272"/>
                <a:gd name="T120" fmla="*/ 1357 w 5760"/>
                <a:gd name="T121" fmla="*/ 4051 h 4272"/>
                <a:gd name="T122" fmla="*/ 484 w 5760"/>
                <a:gd name="T123" fmla="*/ 3798 h 4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60" h="4272">
                  <a:moveTo>
                    <a:pt x="2238" y="3574"/>
                  </a:moveTo>
                  <a:lnTo>
                    <a:pt x="2238" y="3574"/>
                  </a:lnTo>
                  <a:lnTo>
                    <a:pt x="2241" y="3572"/>
                  </a:lnTo>
                  <a:lnTo>
                    <a:pt x="2241" y="3572"/>
                  </a:lnTo>
                  <a:lnTo>
                    <a:pt x="2253" y="3544"/>
                  </a:lnTo>
                  <a:lnTo>
                    <a:pt x="2282" y="3475"/>
                  </a:lnTo>
                  <a:lnTo>
                    <a:pt x="2325" y="3370"/>
                  </a:lnTo>
                  <a:lnTo>
                    <a:pt x="2348" y="3304"/>
                  </a:lnTo>
                  <a:lnTo>
                    <a:pt x="2374" y="3233"/>
                  </a:lnTo>
                  <a:lnTo>
                    <a:pt x="2374" y="3233"/>
                  </a:lnTo>
                  <a:lnTo>
                    <a:pt x="2398" y="3258"/>
                  </a:lnTo>
                  <a:lnTo>
                    <a:pt x="2422" y="3282"/>
                  </a:lnTo>
                  <a:lnTo>
                    <a:pt x="2449" y="3307"/>
                  </a:lnTo>
                  <a:lnTo>
                    <a:pt x="2475" y="3328"/>
                  </a:lnTo>
                  <a:lnTo>
                    <a:pt x="2505" y="3350"/>
                  </a:lnTo>
                  <a:lnTo>
                    <a:pt x="2534" y="3370"/>
                  </a:lnTo>
                  <a:lnTo>
                    <a:pt x="2564" y="3386"/>
                  </a:lnTo>
                  <a:lnTo>
                    <a:pt x="2595" y="3402"/>
                  </a:lnTo>
                  <a:lnTo>
                    <a:pt x="2628" y="3417"/>
                  </a:lnTo>
                  <a:lnTo>
                    <a:pt x="2663" y="3430"/>
                  </a:lnTo>
                  <a:lnTo>
                    <a:pt x="2697" y="3440"/>
                  </a:lnTo>
                  <a:lnTo>
                    <a:pt x="2732" y="3450"/>
                  </a:lnTo>
                  <a:lnTo>
                    <a:pt x="2768" y="3457"/>
                  </a:lnTo>
                  <a:lnTo>
                    <a:pt x="2804" y="3462"/>
                  </a:lnTo>
                  <a:lnTo>
                    <a:pt x="2842" y="3465"/>
                  </a:lnTo>
                  <a:lnTo>
                    <a:pt x="2880" y="3467"/>
                  </a:lnTo>
                  <a:lnTo>
                    <a:pt x="2880" y="3467"/>
                  </a:lnTo>
                  <a:lnTo>
                    <a:pt x="2923" y="3465"/>
                  </a:lnTo>
                  <a:lnTo>
                    <a:pt x="2966" y="3462"/>
                  </a:lnTo>
                  <a:lnTo>
                    <a:pt x="3008" y="3455"/>
                  </a:lnTo>
                  <a:lnTo>
                    <a:pt x="3050" y="3445"/>
                  </a:lnTo>
                  <a:lnTo>
                    <a:pt x="3089" y="3434"/>
                  </a:lnTo>
                  <a:lnTo>
                    <a:pt x="3127" y="3419"/>
                  </a:lnTo>
                  <a:lnTo>
                    <a:pt x="3165" y="3402"/>
                  </a:lnTo>
                  <a:lnTo>
                    <a:pt x="3201" y="3384"/>
                  </a:lnTo>
                  <a:lnTo>
                    <a:pt x="3236" y="3365"/>
                  </a:lnTo>
                  <a:lnTo>
                    <a:pt x="3270" y="3342"/>
                  </a:lnTo>
                  <a:lnTo>
                    <a:pt x="3302" y="3317"/>
                  </a:lnTo>
                  <a:lnTo>
                    <a:pt x="3333" y="3290"/>
                  </a:lnTo>
                  <a:lnTo>
                    <a:pt x="3361" y="3262"/>
                  </a:lnTo>
                  <a:lnTo>
                    <a:pt x="3387" y="3233"/>
                  </a:lnTo>
                  <a:lnTo>
                    <a:pt x="3412" y="3202"/>
                  </a:lnTo>
                  <a:lnTo>
                    <a:pt x="3435" y="3169"/>
                  </a:lnTo>
                  <a:lnTo>
                    <a:pt x="3435" y="3169"/>
                  </a:lnTo>
                  <a:lnTo>
                    <a:pt x="3438" y="3225"/>
                  </a:lnTo>
                  <a:lnTo>
                    <a:pt x="3443" y="3281"/>
                  </a:lnTo>
                  <a:lnTo>
                    <a:pt x="3451" y="3337"/>
                  </a:lnTo>
                  <a:lnTo>
                    <a:pt x="3463" y="3391"/>
                  </a:lnTo>
                  <a:lnTo>
                    <a:pt x="3478" y="3444"/>
                  </a:lnTo>
                  <a:lnTo>
                    <a:pt x="3493" y="3496"/>
                  </a:lnTo>
                  <a:lnTo>
                    <a:pt x="3512" y="3547"/>
                  </a:lnTo>
                  <a:lnTo>
                    <a:pt x="3534" y="3598"/>
                  </a:lnTo>
                  <a:lnTo>
                    <a:pt x="3557" y="3648"/>
                  </a:lnTo>
                  <a:lnTo>
                    <a:pt x="3583" y="3694"/>
                  </a:lnTo>
                  <a:lnTo>
                    <a:pt x="3611" y="3740"/>
                  </a:lnTo>
                  <a:lnTo>
                    <a:pt x="3642" y="3786"/>
                  </a:lnTo>
                  <a:lnTo>
                    <a:pt x="3674" y="3829"/>
                  </a:lnTo>
                  <a:lnTo>
                    <a:pt x="3708" y="3870"/>
                  </a:lnTo>
                  <a:lnTo>
                    <a:pt x="3746" y="3910"/>
                  </a:lnTo>
                  <a:lnTo>
                    <a:pt x="3784" y="3949"/>
                  </a:lnTo>
                  <a:lnTo>
                    <a:pt x="3824" y="3985"/>
                  </a:lnTo>
                  <a:lnTo>
                    <a:pt x="3866" y="4020"/>
                  </a:lnTo>
                  <a:lnTo>
                    <a:pt x="3909" y="4053"/>
                  </a:lnTo>
                  <a:lnTo>
                    <a:pt x="3955" y="4083"/>
                  </a:lnTo>
                  <a:lnTo>
                    <a:pt x="4001" y="4112"/>
                  </a:lnTo>
                  <a:lnTo>
                    <a:pt x="4049" y="4139"/>
                  </a:lnTo>
                  <a:lnTo>
                    <a:pt x="4099" y="4163"/>
                  </a:lnTo>
                  <a:lnTo>
                    <a:pt x="4150" y="4185"/>
                  </a:lnTo>
                  <a:lnTo>
                    <a:pt x="4202" y="4204"/>
                  </a:lnTo>
                  <a:lnTo>
                    <a:pt x="4255" y="4223"/>
                  </a:lnTo>
                  <a:lnTo>
                    <a:pt x="4309" y="4237"/>
                  </a:lnTo>
                  <a:lnTo>
                    <a:pt x="4365" y="4249"/>
                  </a:lnTo>
                  <a:lnTo>
                    <a:pt x="4421" y="4259"/>
                  </a:lnTo>
                  <a:lnTo>
                    <a:pt x="4479" y="4265"/>
                  </a:lnTo>
                  <a:lnTo>
                    <a:pt x="4538" y="4270"/>
                  </a:lnTo>
                  <a:lnTo>
                    <a:pt x="4596" y="4272"/>
                  </a:lnTo>
                  <a:lnTo>
                    <a:pt x="4596" y="4272"/>
                  </a:lnTo>
                  <a:lnTo>
                    <a:pt x="4657" y="4270"/>
                  </a:lnTo>
                  <a:lnTo>
                    <a:pt x="4716" y="4265"/>
                  </a:lnTo>
                  <a:lnTo>
                    <a:pt x="4774" y="4259"/>
                  </a:lnTo>
                  <a:lnTo>
                    <a:pt x="4831" y="4249"/>
                  </a:lnTo>
                  <a:lnTo>
                    <a:pt x="4887" y="4236"/>
                  </a:lnTo>
                  <a:lnTo>
                    <a:pt x="4942" y="4221"/>
                  </a:lnTo>
                  <a:lnTo>
                    <a:pt x="4996" y="4203"/>
                  </a:lnTo>
                  <a:lnTo>
                    <a:pt x="5049" y="4183"/>
                  </a:lnTo>
                  <a:lnTo>
                    <a:pt x="5101" y="4160"/>
                  </a:lnTo>
                  <a:lnTo>
                    <a:pt x="5151" y="4135"/>
                  </a:lnTo>
                  <a:lnTo>
                    <a:pt x="5200" y="4107"/>
                  </a:lnTo>
                  <a:lnTo>
                    <a:pt x="5246" y="4079"/>
                  </a:lnTo>
                  <a:lnTo>
                    <a:pt x="5292" y="4048"/>
                  </a:lnTo>
                  <a:lnTo>
                    <a:pt x="5337" y="4013"/>
                  </a:lnTo>
                  <a:lnTo>
                    <a:pt x="5378" y="3979"/>
                  </a:lnTo>
                  <a:lnTo>
                    <a:pt x="5419" y="3941"/>
                  </a:lnTo>
                  <a:lnTo>
                    <a:pt x="5457" y="3901"/>
                  </a:lnTo>
                  <a:lnTo>
                    <a:pt x="5495" y="3860"/>
                  </a:lnTo>
                  <a:lnTo>
                    <a:pt x="5529" y="3817"/>
                  </a:lnTo>
                  <a:lnTo>
                    <a:pt x="5561" y="3775"/>
                  </a:lnTo>
                  <a:lnTo>
                    <a:pt x="5592" y="3729"/>
                  </a:lnTo>
                  <a:lnTo>
                    <a:pt x="5620" y="3681"/>
                  </a:lnTo>
                  <a:lnTo>
                    <a:pt x="5645" y="3633"/>
                  </a:lnTo>
                  <a:lnTo>
                    <a:pt x="5669" y="3582"/>
                  </a:lnTo>
                  <a:lnTo>
                    <a:pt x="5689" y="3531"/>
                  </a:lnTo>
                  <a:lnTo>
                    <a:pt x="5707" y="3480"/>
                  </a:lnTo>
                  <a:lnTo>
                    <a:pt x="5724" y="3426"/>
                  </a:lnTo>
                  <a:lnTo>
                    <a:pt x="5737" y="3371"/>
                  </a:lnTo>
                  <a:lnTo>
                    <a:pt x="5747" y="3315"/>
                  </a:lnTo>
                  <a:lnTo>
                    <a:pt x="5755" y="3259"/>
                  </a:lnTo>
                  <a:lnTo>
                    <a:pt x="5758" y="3202"/>
                  </a:lnTo>
                  <a:lnTo>
                    <a:pt x="5760" y="3144"/>
                  </a:lnTo>
                  <a:lnTo>
                    <a:pt x="5760" y="3144"/>
                  </a:lnTo>
                  <a:lnTo>
                    <a:pt x="5760" y="3103"/>
                  </a:lnTo>
                  <a:lnTo>
                    <a:pt x="5757" y="3062"/>
                  </a:lnTo>
                  <a:lnTo>
                    <a:pt x="5752" y="3020"/>
                  </a:lnTo>
                  <a:lnTo>
                    <a:pt x="5745" y="2979"/>
                  </a:lnTo>
                  <a:lnTo>
                    <a:pt x="5737" y="2940"/>
                  </a:lnTo>
                  <a:lnTo>
                    <a:pt x="5729" y="2900"/>
                  </a:lnTo>
                  <a:lnTo>
                    <a:pt x="5717" y="2861"/>
                  </a:lnTo>
                  <a:lnTo>
                    <a:pt x="5706" y="2823"/>
                  </a:lnTo>
                  <a:lnTo>
                    <a:pt x="5706" y="2823"/>
                  </a:lnTo>
                  <a:lnTo>
                    <a:pt x="5706" y="2811"/>
                  </a:lnTo>
                  <a:lnTo>
                    <a:pt x="5704" y="2801"/>
                  </a:lnTo>
                  <a:lnTo>
                    <a:pt x="5704" y="2801"/>
                  </a:lnTo>
                  <a:lnTo>
                    <a:pt x="5674" y="2694"/>
                  </a:lnTo>
                  <a:lnTo>
                    <a:pt x="5645" y="2592"/>
                  </a:lnTo>
                  <a:lnTo>
                    <a:pt x="5604" y="2464"/>
                  </a:lnTo>
                  <a:lnTo>
                    <a:pt x="5553" y="2312"/>
                  </a:lnTo>
                  <a:lnTo>
                    <a:pt x="5493" y="2141"/>
                  </a:lnTo>
                  <a:lnTo>
                    <a:pt x="5460" y="2050"/>
                  </a:lnTo>
                  <a:lnTo>
                    <a:pt x="5424" y="1956"/>
                  </a:lnTo>
                  <a:lnTo>
                    <a:pt x="5386" y="1861"/>
                  </a:lnTo>
                  <a:lnTo>
                    <a:pt x="5347" y="1762"/>
                  </a:lnTo>
                  <a:lnTo>
                    <a:pt x="5304" y="1663"/>
                  </a:lnTo>
                  <a:lnTo>
                    <a:pt x="5259" y="1563"/>
                  </a:lnTo>
                  <a:lnTo>
                    <a:pt x="5213" y="1462"/>
                  </a:lnTo>
                  <a:lnTo>
                    <a:pt x="5166" y="1362"/>
                  </a:lnTo>
                  <a:lnTo>
                    <a:pt x="5115" y="1263"/>
                  </a:lnTo>
                  <a:lnTo>
                    <a:pt x="5062" y="1164"/>
                  </a:lnTo>
                  <a:lnTo>
                    <a:pt x="5009" y="1069"/>
                  </a:lnTo>
                  <a:lnTo>
                    <a:pt x="4951" y="975"/>
                  </a:lnTo>
                  <a:lnTo>
                    <a:pt x="4894" y="883"/>
                  </a:lnTo>
                  <a:lnTo>
                    <a:pt x="4835" y="795"/>
                  </a:lnTo>
                  <a:lnTo>
                    <a:pt x="4805" y="754"/>
                  </a:lnTo>
                  <a:lnTo>
                    <a:pt x="4774" y="713"/>
                  </a:lnTo>
                  <a:lnTo>
                    <a:pt x="4742" y="672"/>
                  </a:lnTo>
                  <a:lnTo>
                    <a:pt x="4711" y="634"/>
                  </a:lnTo>
                  <a:lnTo>
                    <a:pt x="4678" y="596"/>
                  </a:lnTo>
                  <a:lnTo>
                    <a:pt x="4645" y="560"/>
                  </a:lnTo>
                  <a:lnTo>
                    <a:pt x="4612" y="524"/>
                  </a:lnTo>
                  <a:lnTo>
                    <a:pt x="4579" y="491"/>
                  </a:lnTo>
                  <a:lnTo>
                    <a:pt x="4545" y="459"/>
                  </a:lnTo>
                  <a:lnTo>
                    <a:pt x="4512" y="428"/>
                  </a:lnTo>
                  <a:lnTo>
                    <a:pt x="4477" y="400"/>
                  </a:lnTo>
                  <a:lnTo>
                    <a:pt x="4441" y="374"/>
                  </a:lnTo>
                  <a:lnTo>
                    <a:pt x="4441" y="374"/>
                  </a:lnTo>
                  <a:lnTo>
                    <a:pt x="4433" y="356"/>
                  </a:lnTo>
                  <a:lnTo>
                    <a:pt x="4426" y="347"/>
                  </a:lnTo>
                  <a:lnTo>
                    <a:pt x="4420" y="341"/>
                  </a:lnTo>
                  <a:lnTo>
                    <a:pt x="4413" y="333"/>
                  </a:lnTo>
                  <a:lnTo>
                    <a:pt x="4405" y="328"/>
                  </a:lnTo>
                  <a:lnTo>
                    <a:pt x="4395" y="321"/>
                  </a:lnTo>
                  <a:lnTo>
                    <a:pt x="4385" y="318"/>
                  </a:lnTo>
                  <a:lnTo>
                    <a:pt x="4385" y="318"/>
                  </a:lnTo>
                  <a:lnTo>
                    <a:pt x="4378" y="316"/>
                  </a:lnTo>
                  <a:lnTo>
                    <a:pt x="4372" y="315"/>
                  </a:lnTo>
                  <a:lnTo>
                    <a:pt x="4357" y="313"/>
                  </a:lnTo>
                  <a:lnTo>
                    <a:pt x="4357" y="313"/>
                  </a:lnTo>
                  <a:lnTo>
                    <a:pt x="4314" y="290"/>
                  </a:lnTo>
                  <a:lnTo>
                    <a:pt x="4271" y="268"/>
                  </a:lnTo>
                  <a:lnTo>
                    <a:pt x="4227" y="250"/>
                  </a:lnTo>
                  <a:lnTo>
                    <a:pt x="4184" y="234"/>
                  </a:lnTo>
                  <a:lnTo>
                    <a:pt x="4136" y="181"/>
                  </a:lnTo>
                  <a:lnTo>
                    <a:pt x="4136" y="181"/>
                  </a:lnTo>
                  <a:lnTo>
                    <a:pt x="4123" y="165"/>
                  </a:lnTo>
                  <a:lnTo>
                    <a:pt x="4108" y="147"/>
                  </a:lnTo>
                  <a:lnTo>
                    <a:pt x="4095" y="132"/>
                  </a:lnTo>
                  <a:lnTo>
                    <a:pt x="4080" y="115"/>
                  </a:lnTo>
                  <a:lnTo>
                    <a:pt x="4066" y="102"/>
                  </a:lnTo>
                  <a:lnTo>
                    <a:pt x="4049" y="89"/>
                  </a:lnTo>
                  <a:lnTo>
                    <a:pt x="4033" y="76"/>
                  </a:lnTo>
                  <a:lnTo>
                    <a:pt x="4016" y="64"/>
                  </a:lnTo>
                  <a:lnTo>
                    <a:pt x="3998" y="54"/>
                  </a:lnTo>
                  <a:lnTo>
                    <a:pt x="3980" y="44"/>
                  </a:lnTo>
                  <a:lnTo>
                    <a:pt x="3962" y="36"/>
                  </a:lnTo>
                  <a:lnTo>
                    <a:pt x="3944" y="28"/>
                  </a:lnTo>
                  <a:lnTo>
                    <a:pt x="3924" y="21"/>
                  </a:lnTo>
                  <a:lnTo>
                    <a:pt x="3904" y="15"/>
                  </a:lnTo>
                  <a:lnTo>
                    <a:pt x="3884" y="10"/>
                  </a:lnTo>
                  <a:lnTo>
                    <a:pt x="3865" y="7"/>
                  </a:lnTo>
                  <a:lnTo>
                    <a:pt x="3865" y="7"/>
                  </a:lnTo>
                  <a:lnTo>
                    <a:pt x="3838" y="3"/>
                  </a:lnTo>
                  <a:lnTo>
                    <a:pt x="3814" y="2"/>
                  </a:lnTo>
                  <a:lnTo>
                    <a:pt x="3787" y="0"/>
                  </a:lnTo>
                  <a:lnTo>
                    <a:pt x="3763" y="2"/>
                  </a:lnTo>
                  <a:lnTo>
                    <a:pt x="3736" y="5"/>
                  </a:lnTo>
                  <a:lnTo>
                    <a:pt x="3710" y="8"/>
                  </a:lnTo>
                  <a:lnTo>
                    <a:pt x="3684" y="13"/>
                  </a:lnTo>
                  <a:lnTo>
                    <a:pt x="3657" y="20"/>
                  </a:lnTo>
                  <a:lnTo>
                    <a:pt x="3631" y="28"/>
                  </a:lnTo>
                  <a:lnTo>
                    <a:pt x="3606" y="38"/>
                  </a:lnTo>
                  <a:lnTo>
                    <a:pt x="3580" y="49"/>
                  </a:lnTo>
                  <a:lnTo>
                    <a:pt x="3553" y="61"/>
                  </a:lnTo>
                  <a:lnTo>
                    <a:pt x="3529" y="76"/>
                  </a:lnTo>
                  <a:lnTo>
                    <a:pt x="3504" y="91"/>
                  </a:lnTo>
                  <a:lnTo>
                    <a:pt x="3479" y="107"/>
                  </a:lnTo>
                  <a:lnTo>
                    <a:pt x="3455" y="124"/>
                  </a:lnTo>
                  <a:lnTo>
                    <a:pt x="3455" y="124"/>
                  </a:lnTo>
                  <a:lnTo>
                    <a:pt x="3433" y="142"/>
                  </a:lnTo>
                  <a:lnTo>
                    <a:pt x="3410" y="161"/>
                  </a:lnTo>
                  <a:lnTo>
                    <a:pt x="3390" y="184"/>
                  </a:lnTo>
                  <a:lnTo>
                    <a:pt x="3371" y="208"/>
                  </a:lnTo>
                  <a:lnTo>
                    <a:pt x="3353" y="232"/>
                  </a:lnTo>
                  <a:lnTo>
                    <a:pt x="3336" y="259"/>
                  </a:lnTo>
                  <a:lnTo>
                    <a:pt x="3320" y="285"/>
                  </a:lnTo>
                  <a:lnTo>
                    <a:pt x="3305" y="315"/>
                  </a:lnTo>
                  <a:lnTo>
                    <a:pt x="3292" y="344"/>
                  </a:lnTo>
                  <a:lnTo>
                    <a:pt x="3280" y="374"/>
                  </a:lnTo>
                  <a:lnTo>
                    <a:pt x="3269" y="407"/>
                  </a:lnTo>
                  <a:lnTo>
                    <a:pt x="3259" y="440"/>
                  </a:lnTo>
                  <a:lnTo>
                    <a:pt x="3250" y="473"/>
                  </a:lnTo>
                  <a:lnTo>
                    <a:pt x="3244" y="507"/>
                  </a:lnTo>
                  <a:lnTo>
                    <a:pt x="3239" y="542"/>
                  </a:lnTo>
                  <a:lnTo>
                    <a:pt x="3236" y="578"/>
                  </a:lnTo>
                  <a:lnTo>
                    <a:pt x="3236" y="578"/>
                  </a:lnTo>
                  <a:lnTo>
                    <a:pt x="3226" y="693"/>
                  </a:lnTo>
                  <a:lnTo>
                    <a:pt x="3226" y="693"/>
                  </a:lnTo>
                  <a:lnTo>
                    <a:pt x="3206" y="955"/>
                  </a:lnTo>
                  <a:lnTo>
                    <a:pt x="3206" y="955"/>
                  </a:lnTo>
                  <a:lnTo>
                    <a:pt x="3190" y="940"/>
                  </a:lnTo>
                  <a:lnTo>
                    <a:pt x="3173" y="927"/>
                  </a:lnTo>
                  <a:lnTo>
                    <a:pt x="3155" y="914"/>
                  </a:lnTo>
                  <a:lnTo>
                    <a:pt x="3137" y="901"/>
                  </a:lnTo>
                  <a:lnTo>
                    <a:pt x="3117" y="889"/>
                  </a:lnTo>
                  <a:lnTo>
                    <a:pt x="3099" y="878"/>
                  </a:lnTo>
                  <a:lnTo>
                    <a:pt x="3079" y="868"/>
                  </a:lnTo>
                  <a:lnTo>
                    <a:pt x="3058" y="860"/>
                  </a:lnTo>
                  <a:lnTo>
                    <a:pt x="3038" y="851"/>
                  </a:lnTo>
                  <a:lnTo>
                    <a:pt x="3017" y="845"/>
                  </a:lnTo>
                  <a:lnTo>
                    <a:pt x="2994" y="838"/>
                  </a:lnTo>
                  <a:lnTo>
                    <a:pt x="2972" y="833"/>
                  </a:lnTo>
                  <a:lnTo>
                    <a:pt x="2949" y="828"/>
                  </a:lnTo>
                  <a:lnTo>
                    <a:pt x="2926" y="827"/>
                  </a:lnTo>
                  <a:lnTo>
                    <a:pt x="2903" y="825"/>
                  </a:lnTo>
                  <a:lnTo>
                    <a:pt x="2880" y="823"/>
                  </a:lnTo>
                  <a:lnTo>
                    <a:pt x="2880" y="823"/>
                  </a:lnTo>
                  <a:lnTo>
                    <a:pt x="2857" y="825"/>
                  </a:lnTo>
                  <a:lnTo>
                    <a:pt x="2834" y="827"/>
                  </a:lnTo>
                  <a:lnTo>
                    <a:pt x="2811" y="828"/>
                  </a:lnTo>
                  <a:lnTo>
                    <a:pt x="2788" y="833"/>
                  </a:lnTo>
                  <a:lnTo>
                    <a:pt x="2766" y="838"/>
                  </a:lnTo>
                  <a:lnTo>
                    <a:pt x="2743" y="845"/>
                  </a:lnTo>
                  <a:lnTo>
                    <a:pt x="2724" y="851"/>
                  </a:lnTo>
                  <a:lnTo>
                    <a:pt x="2702" y="860"/>
                  </a:lnTo>
                  <a:lnTo>
                    <a:pt x="2682" y="868"/>
                  </a:lnTo>
                  <a:lnTo>
                    <a:pt x="2661" y="878"/>
                  </a:lnTo>
                  <a:lnTo>
                    <a:pt x="2643" y="889"/>
                  </a:lnTo>
                  <a:lnTo>
                    <a:pt x="2623" y="901"/>
                  </a:lnTo>
                  <a:lnTo>
                    <a:pt x="2605" y="914"/>
                  </a:lnTo>
                  <a:lnTo>
                    <a:pt x="2587" y="927"/>
                  </a:lnTo>
                  <a:lnTo>
                    <a:pt x="2570" y="940"/>
                  </a:lnTo>
                  <a:lnTo>
                    <a:pt x="2554" y="955"/>
                  </a:lnTo>
                  <a:lnTo>
                    <a:pt x="2554" y="955"/>
                  </a:lnTo>
                  <a:lnTo>
                    <a:pt x="2534" y="693"/>
                  </a:lnTo>
                  <a:lnTo>
                    <a:pt x="2534" y="693"/>
                  </a:lnTo>
                  <a:lnTo>
                    <a:pt x="2524" y="578"/>
                  </a:lnTo>
                  <a:lnTo>
                    <a:pt x="2524" y="578"/>
                  </a:lnTo>
                  <a:lnTo>
                    <a:pt x="2521" y="542"/>
                  </a:lnTo>
                  <a:lnTo>
                    <a:pt x="2516" y="507"/>
                  </a:lnTo>
                  <a:lnTo>
                    <a:pt x="2510" y="473"/>
                  </a:lnTo>
                  <a:lnTo>
                    <a:pt x="2501" y="440"/>
                  </a:lnTo>
                  <a:lnTo>
                    <a:pt x="2491" y="407"/>
                  </a:lnTo>
                  <a:lnTo>
                    <a:pt x="2482" y="374"/>
                  </a:lnTo>
                  <a:lnTo>
                    <a:pt x="2468" y="344"/>
                  </a:lnTo>
                  <a:lnTo>
                    <a:pt x="2455" y="315"/>
                  </a:lnTo>
                  <a:lnTo>
                    <a:pt x="2440" y="285"/>
                  </a:lnTo>
                  <a:lnTo>
                    <a:pt x="2424" y="259"/>
                  </a:lnTo>
                  <a:lnTo>
                    <a:pt x="2407" y="232"/>
                  </a:lnTo>
                  <a:lnTo>
                    <a:pt x="2389" y="208"/>
                  </a:lnTo>
                  <a:lnTo>
                    <a:pt x="2370" y="184"/>
                  </a:lnTo>
                  <a:lnTo>
                    <a:pt x="2350" y="161"/>
                  </a:lnTo>
                  <a:lnTo>
                    <a:pt x="2328" y="142"/>
                  </a:lnTo>
                  <a:lnTo>
                    <a:pt x="2305" y="124"/>
                  </a:lnTo>
                  <a:lnTo>
                    <a:pt x="2305" y="124"/>
                  </a:lnTo>
                  <a:lnTo>
                    <a:pt x="2281" y="107"/>
                  </a:lnTo>
                  <a:lnTo>
                    <a:pt x="2256" y="91"/>
                  </a:lnTo>
                  <a:lnTo>
                    <a:pt x="2231" y="76"/>
                  </a:lnTo>
                  <a:lnTo>
                    <a:pt x="2207" y="61"/>
                  </a:lnTo>
                  <a:lnTo>
                    <a:pt x="2180" y="49"/>
                  </a:lnTo>
                  <a:lnTo>
                    <a:pt x="2154" y="38"/>
                  </a:lnTo>
                  <a:lnTo>
                    <a:pt x="2129" y="28"/>
                  </a:lnTo>
                  <a:lnTo>
                    <a:pt x="2103" y="20"/>
                  </a:lnTo>
                  <a:lnTo>
                    <a:pt x="2076" y="13"/>
                  </a:lnTo>
                  <a:lnTo>
                    <a:pt x="2050" y="8"/>
                  </a:lnTo>
                  <a:lnTo>
                    <a:pt x="2024" y="5"/>
                  </a:lnTo>
                  <a:lnTo>
                    <a:pt x="1997" y="2"/>
                  </a:lnTo>
                  <a:lnTo>
                    <a:pt x="1973" y="0"/>
                  </a:lnTo>
                  <a:lnTo>
                    <a:pt x="1946" y="2"/>
                  </a:lnTo>
                  <a:lnTo>
                    <a:pt x="1922" y="3"/>
                  </a:lnTo>
                  <a:lnTo>
                    <a:pt x="1895" y="7"/>
                  </a:lnTo>
                  <a:lnTo>
                    <a:pt x="1895" y="7"/>
                  </a:lnTo>
                  <a:lnTo>
                    <a:pt x="1876" y="10"/>
                  </a:lnTo>
                  <a:lnTo>
                    <a:pt x="1856" y="15"/>
                  </a:lnTo>
                  <a:lnTo>
                    <a:pt x="1836" y="21"/>
                  </a:lnTo>
                  <a:lnTo>
                    <a:pt x="1816" y="28"/>
                  </a:lnTo>
                  <a:lnTo>
                    <a:pt x="1798" y="35"/>
                  </a:lnTo>
                  <a:lnTo>
                    <a:pt x="1780" y="44"/>
                  </a:lnTo>
                  <a:lnTo>
                    <a:pt x="1762" y="54"/>
                  </a:lnTo>
                  <a:lnTo>
                    <a:pt x="1744" y="64"/>
                  </a:lnTo>
                  <a:lnTo>
                    <a:pt x="1727" y="76"/>
                  </a:lnTo>
                  <a:lnTo>
                    <a:pt x="1711" y="89"/>
                  </a:lnTo>
                  <a:lnTo>
                    <a:pt x="1694" y="102"/>
                  </a:lnTo>
                  <a:lnTo>
                    <a:pt x="1680" y="115"/>
                  </a:lnTo>
                  <a:lnTo>
                    <a:pt x="1665" y="132"/>
                  </a:lnTo>
                  <a:lnTo>
                    <a:pt x="1652" y="147"/>
                  </a:lnTo>
                  <a:lnTo>
                    <a:pt x="1637" y="165"/>
                  </a:lnTo>
                  <a:lnTo>
                    <a:pt x="1625" y="181"/>
                  </a:lnTo>
                  <a:lnTo>
                    <a:pt x="1576" y="236"/>
                  </a:lnTo>
                  <a:lnTo>
                    <a:pt x="1576" y="236"/>
                  </a:lnTo>
                  <a:lnTo>
                    <a:pt x="1533" y="250"/>
                  </a:lnTo>
                  <a:lnTo>
                    <a:pt x="1490" y="268"/>
                  </a:lnTo>
                  <a:lnTo>
                    <a:pt x="1449" y="288"/>
                  </a:lnTo>
                  <a:lnTo>
                    <a:pt x="1406" y="313"/>
                  </a:lnTo>
                  <a:lnTo>
                    <a:pt x="1406" y="313"/>
                  </a:lnTo>
                  <a:lnTo>
                    <a:pt x="1398" y="315"/>
                  </a:lnTo>
                  <a:lnTo>
                    <a:pt x="1390" y="315"/>
                  </a:lnTo>
                  <a:lnTo>
                    <a:pt x="1382" y="316"/>
                  </a:lnTo>
                  <a:lnTo>
                    <a:pt x="1375" y="318"/>
                  </a:lnTo>
                  <a:lnTo>
                    <a:pt x="1375" y="318"/>
                  </a:lnTo>
                  <a:lnTo>
                    <a:pt x="1365" y="323"/>
                  </a:lnTo>
                  <a:lnTo>
                    <a:pt x="1355" y="328"/>
                  </a:lnTo>
                  <a:lnTo>
                    <a:pt x="1347" y="334"/>
                  </a:lnTo>
                  <a:lnTo>
                    <a:pt x="1339" y="343"/>
                  </a:lnTo>
                  <a:lnTo>
                    <a:pt x="1332" y="351"/>
                  </a:lnTo>
                  <a:lnTo>
                    <a:pt x="1327" y="359"/>
                  </a:lnTo>
                  <a:lnTo>
                    <a:pt x="1322" y="369"/>
                  </a:lnTo>
                  <a:lnTo>
                    <a:pt x="1317" y="377"/>
                  </a:lnTo>
                  <a:lnTo>
                    <a:pt x="1317" y="377"/>
                  </a:lnTo>
                  <a:lnTo>
                    <a:pt x="1284" y="403"/>
                  </a:lnTo>
                  <a:lnTo>
                    <a:pt x="1251" y="431"/>
                  </a:lnTo>
                  <a:lnTo>
                    <a:pt x="1220" y="461"/>
                  </a:lnTo>
                  <a:lnTo>
                    <a:pt x="1187" y="491"/>
                  </a:lnTo>
                  <a:lnTo>
                    <a:pt x="1156" y="524"/>
                  </a:lnTo>
                  <a:lnTo>
                    <a:pt x="1125" y="557"/>
                  </a:lnTo>
                  <a:lnTo>
                    <a:pt x="1093" y="591"/>
                  </a:lnTo>
                  <a:lnTo>
                    <a:pt x="1064" y="627"/>
                  </a:lnTo>
                  <a:lnTo>
                    <a:pt x="1032" y="665"/>
                  </a:lnTo>
                  <a:lnTo>
                    <a:pt x="1003" y="703"/>
                  </a:lnTo>
                  <a:lnTo>
                    <a:pt x="944" y="784"/>
                  </a:lnTo>
                  <a:lnTo>
                    <a:pt x="886" y="868"/>
                  </a:lnTo>
                  <a:lnTo>
                    <a:pt x="830" y="955"/>
                  </a:lnTo>
                  <a:lnTo>
                    <a:pt x="776" y="1046"/>
                  </a:lnTo>
                  <a:lnTo>
                    <a:pt x="723" y="1138"/>
                  </a:lnTo>
                  <a:lnTo>
                    <a:pt x="672" y="1234"/>
                  </a:lnTo>
                  <a:lnTo>
                    <a:pt x="622" y="1331"/>
                  </a:lnTo>
                  <a:lnTo>
                    <a:pt x="575" y="1428"/>
                  </a:lnTo>
                  <a:lnTo>
                    <a:pt x="529" y="1527"/>
                  </a:lnTo>
                  <a:lnTo>
                    <a:pt x="484" y="1625"/>
                  </a:lnTo>
                  <a:lnTo>
                    <a:pt x="441" y="1723"/>
                  </a:lnTo>
                  <a:lnTo>
                    <a:pt x="400" y="1821"/>
                  </a:lnTo>
                  <a:lnTo>
                    <a:pt x="362" y="1917"/>
                  </a:lnTo>
                  <a:lnTo>
                    <a:pt x="324" y="2012"/>
                  </a:lnTo>
                  <a:lnTo>
                    <a:pt x="290" y="2105"/>
                  </a:lnTo>
                  <a:lnTo>
                    <a:pt x="226" y="2283"/>
                  </a:lnTo>
                  <a:lnTo>
                    <a:pt x="170" y="2446"/>
                  </a:lnTo>
                  <a:lnTo>
                    <a:pt x="122" y="2592"/>
                  </a:lnTo>
                  <a:lnTo>
                    <a:pt x="82" y="2717"/>
                  </a:lnTo>
                  <a:lnTo>
                    <a:pt x="53" y="2816"/>
                  </a:lnTo>
                  <a:lnTo>
                    <a:pt x="33" y="2889"/>
                  </a:lnTo>
                  <a:lnTo>
                    <a:pt x="33" y="2889"/>
                  </a:lnTo>
                  <a:lnTo>
                    <a:pt x="28" y="2907"/>
                  </a:lnTo>
                  <a:lnTo>
                    <a:pt x="23" y="2925"/>
                  </a:lnTo>
                  <a:lnTo>
                    <a:pt x="23" y="2925"/>
                  </a:lnTo>
                  <a:lnTo>
                    <a:pt x="21" y="2930"/>
                  </a:lnTo>
                  <a:lnTo>
                    <a:pt x="21" y="2930"/>
                  </a:lnTo>
                  <a:lnTo>
                    <a:pt x="20" y="2940"/>
                  </a:lnTo>
                  <a:lnTo>
                    <a:pt x="20" y="2948"/>
                  </a:lnTo>
                  <a:lnTo>
                    <a:pt x="20" y="2948"/>
                  </a:lnTo>
                  <a:lnTo>
                    <a:pt x="12" y="2997"/>
                  </a:lnTo>
                  <a:lnTo>
                    <a:pt x="5" y="3045"/>
                  </a:lnTo>
                  <a:lnTo>
                    <a:pt x="2" y="3094"/>
                  </a:lnTo>
                  <a:lnTo>
                    <a:pt x="0" y="3144"/>
                  </a:lnTo>
                  <a:lnTo>
                    <a:pt x="0" y="3144"/>
                  </a:lnTo>
                  <a:lnTo>
                    <a:pt x="2" y="3202"/>
                  </a:lnTo>
                  <a:lnTo>
                    <a:pt x="5" y="3259"/>
                  </a:lnTo>
                  <a:lnTo>
                    <a:pt x="13" y="3315"/>
                  </a:lnTo>
                  <a:lnTo>
                    <a:pt x="23" y="3371"/>
                  </a:lnTo>
                  <a:lnTo>
                    <a:pt x="36" y="3426"/>
                  </a:lnTo>
                  <a:lnTo>
                    <a:pt x="53" y="3480"/>
                  </a:lnTo>
                  <a:lnTo>
                    <a:pt x="71" y="3531"/>
                  </a:lnTo>
                  <a:lnTo>
                    <a:pt x="91" y="3582"/>
                  </a:lnTo>
                  <a:lnTo>
                    <a:pt x="115" y="3633"/>
                  </a:lnTo>
                  <a:lnTo>
                    <a:pt x="140" y="3681"/>
                  </a:lnTo>
                  <a:lnTo>
                    <a:pt x="168" y="3729"/>
                  </a:lnTo>
                  <a:lnTo>
                    <a:pt x="199" y="3775"/>
                  </a:lnTo>
                  <a:lnTo>
                    <a:pt x="231" y="3817"/>
                  </a:lnTo>
                  <a:lnTo>
                    <a:pt x="265" y="3860"/>
                  </a:lnTo>
                  <a:lnTo>
                    <a:pt x="303" y="3901"/>
                  </a:lnTo>
                  <a:lnTo>
                    <a:pt x="341" y="3941"/>
                  </a:lnTo>
                  <a:lnTo>
                    <a:pt x="382" y="3979"/>
                  </a:lnTo>
                  <a:lnTo>
                    <a:pt x="423" y="4013"/>
                  </a:lnTo>
                  <a:lnTo>
                    <a:pt x="468" y="4048"/>
                  </a:lnTo>
                  <a:lnTo>
                    <a:pt x="514" y="4079"/>
                  </a:lnTo>
                  <a:lnTo>
                    <a:pt x="560" y="4107"/>
                  </a:lnTo>
                  <a:lnTo>
                    <a:pt x="609" y="4135"/>
                  </a:lnTo>
                  <a:lnTo>
                    <a:pt x="659" y="4160"/>
                  </a:lnTo>
                  <a:lnTo>
                    <a:pt x="711" y="4183"/>
                  </a:lnTo>
                  <a:lnTo>
                    <a:pt x="764" y="4203"/>
                  </a:lnTo>
                  <a:lnTo>
                    <a:pt x="818" y="4221"/>
                  </a:lnTo>
                  <a:lnTo>
                    <a:pt x="873" y="4236"/>
                  </a:lnTo>
                  <a:lnTo>
                    <a:pt x="929" y="4249"/>
                  </a:lnTo>
                  <a:lnTo>
                    <a:pt x="986" y="4259"/>
                  </a:lnTo>
                  <a:lnTo>
                    <a:pt x="1044" y="4265"/>
                  </a:lnTo>
                  <a:lnTo>
                    <a:pt x="1103" y="4270"/>
                  </a:lnTo>
                  <a:lnTo>
                    <a:pt x="1164" y="4272"/>
                  </a:lnTo>
                  <a:lnTo>
                    <a:pt x="1164" y="4272"/>
                  </a:lnTo>
                  <a:lnTo>
                    <a:pt x="1209" y="4270"/>
                  </a:lnTo>
                  <a:lnTo>
                    <a:pt x="1253" y="4269"/>
                  </a:lnTo>
                  <a:lnTo>
                    <a:pt x="1298" y="4264"/>
                  </a:lnTo>
                  <a:lnTo>
                    <a:pt x="1342" y="4259"/>
                  </a:lnTo>
                  <a:lnTo>
                    <a:pt x="1385" y="4251"/>
                  </a:lnTo>
                  <a:lnTo>
                    <a:pt x="1428" y="4242"/>
                  </a:lnTo>
                  <a:lnTo>
                    <a:pt x="1470" y="4232"/>
                  </a:lnTo>
                  <a:lnTo>
                    <a:pt x="1512" y="4219"/>
                  </a:lnTo>
                  <a:lnTo>
                    <a:pt x="1553" y="4206"/>
                  </a:lnTo>
                  <a:lnTo>
                    <a:pt x="1592" y="4191"/>
                  </a:lnTo>
                  <a:lnTo>
                    <a:pt x="1632" y="4176"/>
                  </a:lnTo>
                  <a:lnTo>
                    <a:pt x="1670" y="4158"/>
                  </a:lnTo>
                  <a:lnTo>
                    <a:pt x="1708" y="4140"/>
                  </a:lnTo>
                  <a:lnTo>
                    <a:pt x="1745" y="4120"/>
                  </a:lnTo>
                  <a:lnTo>
                    <a:pt x="1782" y="4099"/>
                  </a:lnTo>
                  <a:lnTo>
                    <a:pt x="1818" y="4076"/>
                  </a:lnTo>
                  <a:lnTo>
                    <a:pt x="1851" y="4053"/>
                  </a:lnTo>
                  <a:lnTo>
                    <a:pt x="1885" y="4027"/>
                  </a:lnTo>
                  <a:lnTo>
                    <a:pt x="1918" y="4002"/>
                  </a:lnTo>
                  <a:lnTo>
                    <a:pt x="1950" y="3974"/>
                  </a:lnTo>
                  <a:lnTo>
                    <a:pt x="1979" y="3946"/>
                  </a:lnTo>
                  <a:lnTo>
                    <a:pt x="2009" y="3916"/>
                  </a:lnTo>
                  <a:lnTo>
                    <a:pt x="2037" y="3887"/>
                  </a:lnTo>
                  <a:lnTo>
                    <a:pt x="2065" y="3855"/>
                  </a:lnTo>
                  <a:lnTo>
                    <a:pt x="2091" y="3822"/>
                  </a:lnTo>
                  <a:lnTo>
                    <a:pt x="2116" y="3789"/>
                  </a:lnTo>
                  <a:lnTo>
                    <a:pt x="2139" y="3757"/>
                  </a:lnTo>
                  <a:lnTo>
                    <a:pt x="2162" y="3720"/>
                  </a:lnTo>
                  <a:lnTo>
                    <a:pt x="2183" y="3686"/>
                  </a:lnTo>
                  <a:lnTo>
                    <a:pt x="2203" y="3649"/>
                  </a:lnTo>
                  <a:lnTo>
                    <a:pt x="2221" y="3612"/>
                  </a:lnTo>
                  <a:lnTo>
                    <a:pt x="2238" y="3574"/>
                  </a:lnTo>
                  <a:lnTo>
                    <a:pt x="2238" y="3574"/>
                  </a:lnTo>
                  <a:close/>
                  <a:moveTo>
                    <a:pt x="2880" y="3266"/>
                  </a:moveTo>
                  <a:lnTo>
                    <a:pt x="2880" y="3266"/>
                  </a:lnTo>
                  <a:lnTo>
                    <a:pt x="2857" y="3264"/>
                  </a:lnTo>
                  <a:lnTo>
                    <a:pt x="2834" y="3262"/>
                  </a:lnTo>
                  <a:lnTo>
                    <a:pt x="2811" y="3259"/>
                  </a:lnTo>
                  <a:lnTo>
                    <a:pt x="2788" y="3256"/>
                  </a:lnTo>
                  <a:lnTo>
                    <a:pt x="2766" y="3251"/>
                  </a:lnTo>
                  <a:lnTo>
                    <a:pt x="2743" y="3246"/>
                  </a:lnTo>
                  <a:lnTo>
                    <a:pt x="2724" y="3238"/>
                  </a:lnTo>
                  <a:lnTo>
                    <a:pt x="2702" y="3231"/>
                  </a:lnTo>
                  <a:lnTo>
                    <a:pt x="2682" y="3221"/>
                  </a:lnTo>
                  <a:lnTo>
                    <a:pt x="2663" y="3211"/>
                  </a:lnTo>
                  <a:lnTo>
                    <a:pt x="2643" y="3202"/>
                  </a:lnTo>
                  <a:lnTo>
                    <a:pt x="2625" y="3190"/>
                  </a:lnTo>
                  <a:lnTo>
                    <a:pt x="2607" y="3178"/>
                  </a:lnTo>
                  <a:lnTo>
                    <a:pt x="2589" y="3165"/>
                  </a:lnTo>
                  <a:lnTo>
                    <a:pt x="2572" y="3150"/>
                  </a:lnTo>
                  <a:lnTo>
                    <a:pt x="2557" y="3136"/>
                  </a:lnTo>
                  <a:lnTo>
                    <a:pt x="2541" y="3121"/>
                  </a:lnTo>
                  <a:lnTo>
                    <a:pt x="2528" y="3106"/>
                  </a:lnTo>
                  <a:lnTo>
                    <a:pt x="2513" y="3090"/>
                  </a:lnTo>
                  <a:lnTo>
                    <a:pt x="2501" y="3071"/>
                  </a:lnTo>
                  <a:lnTo>
                    <a:pt x="2490" y="3053"/>
                  </a:lnTo>
                  <a:lnTo>
                    <a:pt x="2478" y="3035"/>
                  </a:lnTo>
                  <a:lnTo>
                    <a:pt x="2468" y="3017"/>
                  </a:lnTo>
                  <a:lnTo>
                    <a:pt x="2458" y="2997"/>
                  </a:lnTo>
                  <a:lnTo>
                    <a:pt x="2450" y="2978"/>
                  </a:lnTo>
                  <a:lnTo>
                    <a:pt x="2444" y="2956"/>
                  </a:lnTo>
                  <a:lnTo>
                    <a:pt x="2437" y="2936"/>
                  </a:lnTo>
                  <a:lnTo>
                    <a:pt x="2432" y="2915"/>
                  </a:lnTo>
                  <a:lnTo>
                    <a:pt x="2427" y="2894"/>
                  </a:lnTo>
                  <a:lnTo>
                    <a:pt x="2426" y="2872"/>
                  </a:lnTo>
                  <a:lnTo>
                    <a:pt x="2424" y="2849"/>
                  </a:lnTo>
                  <a:lnTo>
                    <a:pt x="2422" y="2826"/>
                  </a:lnTo>
                  <a:lnTo>
                    <a:pt x="2422" y="2826"/>
                  </a:lnTo>
                  <a:lnTo>
                    <a:pt x="2424" y="2805"/>
                  </a:lnTo>
                  <a:lnTo>
                    <a:pt x="2426" y="2782"/>
                  </a:lnTo>
                  <a:lnTo>
                    <a:pt x="2427" y="2760"/>
                  </a:lnTo>
                  <a:lnTo>
                    <a:pt x="2432" y="2739"/>
                  </a:lnTo>
                  <a:lnTo>
                    <a:pt x="2437" y="2717"/>
                  </a:lnTo>
                  <a:lnTo>
                    <a:pt x="2444" y="2696"/>
                  </a:lnTo>
                  <a:lnTo>
                    <a:pt x="2450" y="2676"/>
                  </a:lnTo>
                  <a:lnTo>
                    <a:pt x="2458" y="2656"/>
                  </a:lnTo>
                  <a:lnTo>
                    <a:pt x="2468" y="2637"/>
                  </a:lnTo>
                  <a:lnTo>
                    <a:pt x="2478" y="2619"/>
                  </a:lnTo>
                  <a:lnTo>
                    <a:pt x="2490" y="2600"/>
                  </a:lnTo>
                  <a:lnTo>
                    <a:pt x="2501" y="2582"/>
                  </a:lnTo>
                  <a:lnTo>
                    <a:pt x="2513" y="2564"/>
                  </a:lnTo>
                  <a:lnTo>
                    <a:pt x="2528" y="2548"/>
                  </a:lnTo>
                  <a:lnTo>
                    <a:pt x="2541" y="2533"/>
                  </a:lnTo>
                  <a:lnTo>
                    <a:pt x="2557" y="2516"/>
                  </a:lnTo>
                  <a:lnTo>
                    <a:pt x="2572" y="2503"/>
                  </a:lnTo>
                  <a:lnTo>
                    <a:pt x="2589" y="2488"/>
                  </a:lnTo>
                  <a:lnTo>
                    <a:pt x="2607" y="2475"/>
                  </a:lnTo>
                  <a:lnTo>
                    <a:pt x="2625" y="2464"/>
                  </a:lnTo>
                  <a:lnTo>
                    <a:pt x="2643" y="2452"/>
                  </a:lnTo>
                  <a:lnTo>
                    <a:pt x="2663" y="2441"/>
                  </a:lnTo>
                  <a:lnTo>
                    <a:pt x="2682" y="2432"/>
                  </a:lnTo>
                  <a:lnTo>
                    <a:pt x="2702" y="2423"/>
                  </a:lnTo>
                  <a:lnTo>
                    <a:pt x="2724" y="2414"/>
                  </a:lnTo>
                  <a:lnTo>
                    <a:pt x="2743" y="2408"/>
                  </a:lnTo>
                  <a:lnTo>
                    <a:pt x="2766" y="2403"/>
                  </a:lnTo>
                  <a:lnTo>
                    <a:pt x="2788" y="2398"/>
                  </a:lnTo>
                  <a:lnTo>
                    <a:pt x="2811" y="2393"/>
                  </a:lnTo>
                  <a:lnTo>
                    <a:pt x="2834" y="2391"/>
                  </a:lnTo>
                  <a:lnTo>
                    <a:pt x="2857" y="2390"/>
                  </a:lnTo>
                  <a:lnTo>
                    <a:pt x="2880" y="2388"/>
                  </a:lnTo>
                  <a:lnTo>
                    <a:pt x="2880" y="2388"/>
                  </a:lnTo>
                  <a:lnTo>
                    <a:pt x="2903" y="2390"/>
                  </a:lnTo>
                  <a:lnTo>
                    <a:pt x="2926" y="2391"/>
                  </a:lnTo>
                  <a:lnTo>
                    <a:pt x="2949" y="2393"/>
                  </a:lnTo>
                  <a:lnTo>
                    <a:pt x="2972" y="2398"/>
                  </a:lnTo>
                  <a:lnTo>
                    <a:pt x="2994" y="2403"/>
                  </a:lnTo>
                  <a:lnTo>
                    <a:pt x="3015" y="2408"/>
                  </a:lnTo>
                  <a:lnTo>
                    <a:pt x="3036" y="2414"/>
                  </a:lnTo>
                  <a:lnTo>
                    <a:pt x="3058" y="2423"/>
                  </a:lnTo>
                  <a:lnTo>
                    <a:pt x="3078" y="2432"/>
                  </a:lnTo>
                  <a:lnTo>
                    <a:pt x="3097" y="2441"/>
                  </a:lnTo>
                  <a:lnTo>
                    <a:pt x="3117" y="2452"/>
                  </a:lnTo>
                  <a:lnTo>
                    <a:pt x="3135" y="2464"/>
                  </a:lnTo>
                  <a:lnTo>
                    <a:pt x="3153" y="2475"/>
                  </a:lnTo>
                  <a:lnTo>
                    <a:pt x="3171" y="2488"/>
                  </a:lnTo>
                  <a:lnTo>
                    <a:pt x="3188" y="2503"/>
                  </a:lnTo>
                  <a:lnTo>
                    <a:pt x="3203" y="2516"/>
                  </a:lnTo>
                  <a:lnTo>
                    <a:pt x="3219" y="2533"/>
                  </a:lnTo>
                  <a:lnTo>
                    <a:pt x="3232" y="2548"/>
                  </a:lnTo>
                  <a:lnTo>
                    <a:pt x="3247" y="2564"/>
                  </a:lnTo>
                  <a:lnTo>
                    <a:pt x="3259" y="2582"/>
                  </a:lnTo>
                  <a:lnTo>
                    <a:pt x="3272" y="2600"/>
                  </a:lnTo>
                  <a:lnTo>
                    <a:pt x="3282" y="2619"/>
                  </a:lnTo>
                  <a:lnTo>
                    <a:pt x="3292" y="2637"/>
                  </a:lnTo>
                  <a:lnTo>
                    <a:pt x="3302" y="2656"/>
                  </a:lnTo>
                  <a:lnTo>
                    <a:pt x="3310" y="2676"/>
                  </a:lnTo>
                  <a:lnTo>
                    <a:pt x="3316" y="2696"/>
                  </a:lnTo>
                  <a:lnTo>
                    <a:pt x="3323" y="2717"/>
                  </a:lnTo>
                  <a:lnTo>
                    <a:pt x="3328" y="2739"/>
                  </a:lnTo>
                  <a:lnTo>
                    <a:pt x="3333" y="2760"/>
                  </a:lnTo>
                  <a:lnTo>
                    <a:pt x="3334" y="2782"/>
                  </a:lnTo>
                  <a:lnTo>
                    <a:pt x="3336" y="2805"/>
                  </a:lnTo>
                  <a:lnTo>
                    <a:pt x="3338" y="2826"/>
                  </a:lnTo>
                  <a:lnTo>
                    <a:pt x="3338" y="2826"/>
                  </a:lnTo>
                  <a:lnTo>
                    <a:pt x="3336" y="2849"/>
                  </a:lnTo>
                  <a:lnTo>
                    <a:pt x="3334" y="2872"/>
                  </a:lnTo>
                  <a:lnTo>
                    <a:pt x="3333" y="2894"/>
                  </a:lnTo>
                  <a:lnTo>
                    <a:pt x="3328" y="2915"/>
                  </a:lnTo>
                  <a:lnTo>
                    <a:pt x="3323" y="2936"/>
                  </a:lnTo>
                  <a:lnTo>
                    <a:pt x="3316" y="2956"/>
                  </a:lnTo>
                  <a:lnTo>
                    <a:pt x="3310" y="2978"/>
                  </a:lnTo>
                  <a:lnTo>
                    <a:pt x="3302" y="2997"/>
                  </a:lnTo>
                  <a:lnTo>
                    <a:pt x="3292" y="3017"/>
                  </a:lnTo>
                  <a:lnTo>
                    <a:pt x="3282" y="3035"/>
                  </a:lnTo>
                  <a:lnTo>
                    <a:pt x="3272" y="3053"/>
                  </a:lnTo>
                  <a:lnTo>
                    <a:pt x="3259" y="3071"/>
                  </a:lnTo>
                  <a:lnTo>
                    <a:pt x="3247" y="3090"/>
                  </a:lnTo>
                  <a:lnTo>
                    <a:pt x="3232" y="3106"/>
                  </a:lnTo>
                  <a:lnTo>
                    <a:pt x="3219" y="3121"/>
                  </a:lnTo>
                  <a:lnTo>
                    <a:pt x="3203" y="3136"/>
                  </a:lnTo>
                  <a:lnTo>
                    <a:pt x="3188" y="3150"/>
                  </a:lnTo>
                  <a:lnTo>
                    <a:pt x="3171" y="3165"/>
                  </a:lnTo>
                  <a:lnTo>
                    <a:pt x="3153" y="3178"/>
                  </a:lnTo>
                  <a:lnTo>
                    <a:pt x="3135" y="3190"/>
                  </a:lnTo>
                  <a:lnTo>
                    <a:pt x="3117" y="3202"/>
                  </a:lnTo>
                  <a:lnTo>
                    <a:pt x="3097" y="3211"/>
                  </a:lnTo>
                  <a:lnTo>
                    <a:pt x="3078" y="3221"/>
                  </a:lnTo>
                  <a:lnTo>
                    <a:pt x="3058" y="3231"/>
                  </a:lnTo>
                  <a:lnTo>
                    <a:pt x="3036" y="3238"/>
                  </a:lnTo>
                  <a:lnTo>
                    <a:pt x="3015" y="3246"/>
                  </a:lnTo>
                  <a:lnTo>
                    <a:pt x="2994" y="3251"/>
                  </a:lnTo>
                  <a:lnTo>
                    <a:pt x="2972" y="3256"/>
                  </a:lnTo>
                  <a:lnTo>
                    <a:pt x="2949" y="3259"/>
                  </a:lnTo>
                  <a:lnTo>
                    <a:pt x="2926" y="3262"/>
                  </a:lnTo>
                  <a:lnTo>
                    <a:pt x="2903" y="3264"/>
                  </a:lnTo>
                  <a:lnTo>
                    <a:pt x="2880" y="3266"/>
                  </a:lnTo>
                  <a:lnTo>
                    <a:pt x="2880" y="3266"/>
                  </a:lnTo>
                  <a:close/>
                  <a:moveTo>
                    <a:pt x="4596" y="4069"/>
                  </a:moveTo>
                  <a:lnTo>
                    <a:pt x="4596" y="4069"/>
                  </a:lnTo>
                  <a:lnTo>
                    <a:pt x="4546" y="4068"/>
                  </a:lnTo>
                  <a:lnTo>
                    <a:pt x="4499" y="4064"/>
                  </a:lnTo>
                  <a:lnTo>
                    <a:pt x="4451" y="4060"/>
                  </a:lnTo>
                  <a:lnTo>
                    <a:pt x="4403" y="4051"/>
                  </a:lnTo>
                  <a:lnTo>
                    <a:pt x="4357" y="4040"/>
                  </a:lnTo>
                  <a:lnTo>
                    <a:pt x="4311" y="4028"/>
                  </a:lnTo>
                  <a:lnTo>
                    <a:pt x="4266" y="4013"/>
                  </a:lnTo>
                  <a:lnTo>
                    <a:pt x="4222" y="3997"/>
                  </a:lnTo>
                  <a:lnTo>
                    <a:pt x="4179" y="3979"/>
                  </a:lnTo>
                  <a:lnTo>
                    <a:pt x="4138" y="3957"/>
                  </a:lnTo>
                  <a:lnTo>
                    <a:pt x="4099" y="3936"/>
                  </a:lnTo>
                  <a:lnTo>
                    <a:pt x="4059" y="3911"/>
                  </a:lnTo>
                  <a:lnTo>
                    <a:pt x="4021" y="3885"/>
                  </a:lnTo>
                  <a:lnTo>
                    <a:pt x="3985" y="3859"/>
                  </a:lnTo>
                  <a:lnTo>
                    <a:pt x="3950" y="3829"/>
                  </a:lnTo>
                  <a:lnTo>
                    <a:pt x="3917" y="3798"/>
                  </a:lnTo>
                  <a:lnTo>
                    <a:pt x="3884" y="3766"/>
                  </a:lnTo>
                  <a:lnTo>
                    <a:pt x="3855" y="3732"/>
                  </a:lnTo>
                  <a:lnTo>
                    <a:pt x="3825" y="3697"/>
                  </a:lnTo>
                  <a:lnTo>
                    <a:pt x="3799" y="3661"/>
                  </a:lnTo>
                  <a:lnTo>
                    <a:pt x="3774" y="3623"/>
                  </a:lnTo>
                  <a:lnTo>
                    <a:pt x="3751" y="3585"/>
                  </a:lnTo>
                  <a:lnTo>
                    <a:pt x="3730" y="3546"/>
                  </a:lnTo>
                  <a:lnTo>
                    <a:pt x="3710" y="3505"/>
                  </a:lnTo>
                  <a:lnTo>
                    <a:pt x="3693" y="3462"/>
                  </a:lnTo>
                  <a:lnTo>
                    <a:pt x="3679" y="3419"/>
                  </a:lnTo>
                  <a:lnTo>
                    <a:pt x="3665" y="3376"/>
                  </a:lnTo>
                  <a:lnTo>
                    <a:pt x="3654" y="3330"/>
                  </a:lnTo>
                  <a:lnTo>
                    <a:pt x="3646" y="3286"/>
                  </a:lnTo>
                  <a:lnTo>
                    <a:pt x="3639" y="3239"/>
                  </a:lnTo>
                  <a:lnTo>
                    <a:pt x="3636" y="3192"/>
                  </a:lnTo>
                  <a:lnTo>
                    <a:pt x="3634" y="3144"/>
                  </a:lnTo>
                  <a:lnTo>
                    <a:pt x="3634" y="3144"/>
                  </a:lnTo>
                  <a:lnTo>
                    <a:pt x="3636" y="3096"/>
                  </a:lnTo>
                  <a:lnTo>
                    <a:pt x="3639" y="3050"/>
                  </a:lnTo>
                  <a:lnTo>
                    <a:pt x="3646" y="3004"/>
                  </a:lnTo>
                  <a:lnTo>
                    <a:pt x="3654" y="2958"/>
                  </a:lnTo>
                  <a:lnTo>
                    <a:pt x="3665" y="2913"/>
                  </a:lnTo>
                  <a:lnTo>
                    <a:pt x="3679" y="2869"/>
                  </a:lnTo>
                  <a:lnTo>
                    <a:pt x="3693" y="2826"/>
                  </a:lnTo>
                  <a:lnTo>
                    <a:pt x="3710" y="2785"/>
                  </a:lnTo>
                  <a:lnTo>
                    <a:pt x="3730" y="2744"/>
                  </a:lnTo>
                  <a:lnTo>
                    <a:pt x="3751" y="2704"/>
                  </a:lnTo>
                  <a:lnTo>
                    <a:pt x="3774" y="2665"/>
                  </a:lnTo>
                  <a:lnTo>
                    <a:pt x="3799" y="2627"/>
                  </a:lnTo>
                  <a:lnTo>
                    <a:pt x="3825" y="2591"/>
                  </a:lnTo>
                  <a:lnTo>
                    <a:pt x="3855" y="2556"/>
                  </a:lnTo>
                  <a:lnTo>
                    <a:pt x="3884" y="2523"/>
                  </a:lnTo>
                  <a:lnTo>
                    <a:pt x="3917" y="2490"/>
                  </a:lnTo>
                  <a:lnTo>
                    <a:pt x="3950" y="2459"/>
                  </a:lnTo>
                  <a:lnTo>
                    <a:pt x="3985" y="2431"/>
                  </a:lnTo>
                  <a:lnTo>
                    <a:pt x="4021" y="2403"/>
                  </a:lnTo>
                  <a:lnTo>
                    <a:pt x="4059" y="2376"/>
                  </a:lnTo>
                  <a:lnTo>
                    <a:pt x="4099" y="2353"/>
                  </a:lnTo>
                  <a:lnTo>
                    <a:pt x="4138" y="2330"/>
                  </a:lnTo>
                  <a:lnTo>
                    <a:pt x="4179" y="2311"/>
                  </a:lnTo>
                  <a:lnTo>
                    <a:pt x="4222" y="2291"/>
                  </a:lnTo>
                  <a:lnTo>
                    <a:pt x="4266" y="2274"/>
                  </a:lnTo>
                  <a:lnTo>
                    <a:pt x="4311" y="2261"/>
                  </a:lnTo>
                  <a:lnTo>
                    <a:pt x="4357" y="2248"/>
                  </a:lnTo>
                  <a:lnTo>
                    <a:pt x="4403" y="2238"/>
                  </a:lnTo>
                  <a:lnTo>
                    <a:pt x="4451" y="2230"/>
                  </a:lnTo>
                  <a:lnTo>
                    <a:pt x="4499" y="2223"/>
                  </a:lnTo>
                  <a:lnTo>
                    <a:pt x="4546" y="2220"/>
                  </a:lnTo>
                  <a:lnTo>
                    <a:pt x="4596" y="2218"/>
                  </a:lnTo>
                  <a:lnTo>
                    <a:pt x="4596" y="2218"/>
                  </a:lnTo>
                  <a:lnTo>
                    <a:pt x="4645" y="2220"/>
                  </a:lnTo>
                  <a:lnTo>
                    <a:pt x="4695" y="2223"/>
                  </a:lnTo>
                  <a:lnTo>
                    <a:pt x="4742" y="2230"/>
                  </a:lnTo>
                  <a:lnTo>
                    <a:pt x="4790" y="2238"/>
                  </a:lnTo>
                  <a:lnTo>
                    <a:pt x="4836" y="2248"/>
                  </a:lnTo>
                  <a:lnTo>
                    <a:pt x="4882" y="2261"/>
                  </a:lnTo>
                  <a:lnTo>
                    <a:pt x="4927" y="2274"/>
                  </a:lnTo>
                  <a:lnTo>
                    <a:pt x="4971" y="2291"/>
                  </a:lnTo>
                  <a:lnTo>
                    <a:pt x="5012" y="2311"/>
                  </a:lnTo>
                  <a:lnTo>
                    <a:pt x="5055" y="2330"/>
                  </a:lnTo>
                  <a:lnTo>
                    <a:pt x="5095" y="2353"/>
                  </a:lnTo>
                  <a:lnTo>
                    <a:pt x="5134" y="2376"/>
                  </a:lnTo>
                  <a:lnTo>
                    <a:pt x="5172" y="2403"/>
                  </a:lnTo>
                  <a:lnTo>
                    <a:pt x="5208" y="2431"/>
                  </a:lnTo>
                  <a:lnTo>
                    <a:pt x="5243" y="2459"/>
                  </a:lnTo>
                  <a:lnTo>
                    <a:pt x="5276" y="2490"/>
                  </a:lnTo>
                  <a:lnTo>
                    <a:pt x="5309" y="2523"/>
                  </a:lnTo>
                  <a:lnTo>
                    <a:pt x="5338" y="2556"/>
                  </a:lnTo>
                  <a:lnTo>
                    <a:pt x="5366" y="2591"/>
                  </a:lnTo>
                  <a:lnTo>
                    <a:pt x="5394" y="2627"/>
                  </a:lnTo>
                  <a:lnTo>
                    <a:pt x="5419" y="2665"/>
                  </a:lnTo>
                  <a:lnTo>
                    <a:pt x="5442" y="2704"/>
                  </a:lnTo>
                  <a:lnTo>
                    <a:pt x="5464" y="2744"/>
                  </a:lnTo>
                  <a:lnTo>
                    <a:pt x="5483" y="2785"/>
                  </a:lnTo>
                  <a:lnTo>
                    <a:pt x="5500" y="2826"/>
                  </a:lnTo>
                  <a:lnTo>
                    <a:pt x="5515" y="2869"/>
                  </a:lnTo>
                  <a:lnTo>
                    <a:pt x="5528" y="2913"/>
                  </a:lnTo>
                  <a:lnTo>
                    <a:pt x="5539" y="2958"/>
                  </a:lnTo>
                  <a:lnTo>
                    <a:pt x="5548" y="3004"/>
                  </a:lnTo>
                  <a:lnTo>
                    <a:pt x="5554" y="3050"/>
                  </a:lnTo>
                  <a:lnTo>
                    <a:pt x="5557" y="3096"/>
                  </a:lnTo>
                  <a:lnTo>
                    <a:pt x="5559" y="3144"/>
                  </a:lnTo>
                  <a:lnTo>
                    <a:pt x="5559" y="3144"/>
                  </a:lnTo>
                  <a:lnTo>
                    <a:pt x="5557" y="3192"/>
                  </a:lnTo>
                  <a:lnTo>
                    <a:pt x="5554" y="3239"/>
                  </a:lnTo>
                  <a:lnTo>
                    <a:pt x="5548" y="3286"/>
                  </a:lnTo>
                  <a:lnTo>
                    <a:pt x="5539" y="3330"/>
                  </a:lnTo>
                  <a:lnTo>
                    <a:pt x="5528" y="3376"/>
                  </a:lnTo>
                  <a:lnTo>
                    <a:pt x="5515" y="3419"/>
                  </a:lnTo>
                  <a:lnTo>
                    <a:pt x="5500" y="3462"/>
                  </a:lnTo>
                  <a:lnTo>
                    <a:pt x="5483" y="3505"/>
                  </a:lnTo>
                  <a:lnTo>
                    <a:pt x="5464" y="3546"/>
                  </a:lnTo>
                  <a:lnTo>
                    <a:pt x="5442" y="3585"/>
                  </a:lnTo>
                  <a:lnTo>
                    <a:pt x="5419" y="3623"/>
                  </a:lnTo>
                  <a:lnTo>
                    <a:pt x="5394" y="3661"/>
                  </a:lnTo>
                  <a:lnTo>
                    <a:pt x="5366" y="3697"/>
                  </a:lnTo>
                  <a:lnTo>
                    <a:pt x="5338" y="3732"/>
                  </a:lnTo>
                  <a:lnTo>
                    <a:pt x="5309" y="3766"/>
                  </a:lnTo>
                  <a:lnTo>
                    <a:pt x="5276" y="3798"/>
                  </a:lnTo>
                  <a:lnTo>
                    <a:pt x="5243" y="3829"/>
                  </a:lnTo>
                  <a:lnTo>
                    <a:pt x="5208" y="3859"/>
                  </a:lnTo>
                  <a:lnTo>
                    <a:pt x="5172" y="3885"/>
                  </a:lnTo>
                  <a:lnTo>
                    <a:pt x="5134" y="3911"/>
                  </a:lnTo>
                  <a:lnTo>
                    <a:pt x="5095" y="3936"/>
                  </a:lnTo>
                  <a:lnTo>
                    <a:pt x="5055" y="3957"/>
                  </a:lnTo>
                  <a:lnTo>
                    <a:pt x="5012" y="3979"/>
                  </a:lnTo>
                  <a:lnTo>
                    <a:pt x="4971" y="3997"/>
                  </a:lnTo>
                  <a:lnTo>
                    <a:pt x="4927" y="4013"/>
                  </a:lnTo>
                  <a:lnTo>
                    <a:pt x="4882" y="4028"/>
                  </a:lnTo>
                  <a:lnTo>
                    <a:pt x="4836" y="4040"/>
                  </a:lnTo>
                  <a:lnTo>
                    <a:pt x="4790" y="4051"/>
                  </a:lnTo>
                  <a:lnTo>
                    <a:pt x="4742" y="4060"/>
                  </a:lnTo>
                  <a:lnTo>
                    <a:pt x="4695" y="4064"/>
                  </a:lnTo>
                  <a:lnTo>
                    <a:pt x="4645" y="4068"/>
                  </a:lnTo>
                  <a:lnTo>
                    <a:pt x="4596" y="4069"/>
                  </a:lnTo>
                  <a:lnTo>
                    <a:pt x="4596" y="4069"/>
                  </a:lnTo>
                  <a:close/>
                  <a:moveTo>
                    <a:pt x="5327" y="2274"/>
                  </a:moveTo>
                  <a:lnTo>
                    <a:pt x="5327" y="2274"/>
                  </a:lnTo>
                  <a:lnTo>
                    <a:pt x="5289" y="2245"/>
                  </a:lnTo>
                  <a:lnTo>
                    <a:pt x="5250" y="2217"/>
                  </a:lnTo>
                  <a:lnTo>
                    <a:pt x="5208" y="2192"/>
                  </a:lnTo>
                  <a:lnTo>
                    <a:pt x="5167" y="2167"/>
                  </a:lnTo>
                  <a:lnTo>
                    <a:pt x="5124" y="2144"/>
                  </a:lnTo>
                  <a:lnTo>
                    <a:pt x="5082" y="2123"/>
                  </a:lnTo>
                  <a:lnTo>
                    <a:pt x="5035" y="2103"/>
                  </a:lnTo>
                  <a:lnTo>
                    <a:pt x="4991" y="2087"/>
                  </a:lnTo>
                  <a:lnTo>
                    <a:pt x="4945" y="2070"/>
                  </a:lnTo>
                  <a:lnTo>
                    <a:pt x="4897" y="2057"/>
                  </a:lnTo>
                  <a:lnTo>
                    <a:pt x="4849" y="2045"/>
                  </a:lnTo>
                  <a:lnTo>
                    <a:pt x="4800" y="2036"/>
                  </a:lnTo>
                  <a:lnTo>
                    <a:pt x="4751" y="2027"/>
                  </a:lnTo>
                  <a:lnTo>
                    <a:pt x="4700" y="2022"/>
                  </a:lnTo>
                  <a:lnTo>
                    <a:pt x="4649" y="2017"/>
                  </a:lnTo>
                  <a:lnTo>
                    <a:pt x="4596" y="2017"/>
                  </a:lnTo>
                  <a:lnTo>
                    <a:pt x="4596" y="2017"/>
                  </a:lnTo>
                  <a:lnTo>
                    <a:pt x="4551" y="2017"/>
                  </a:lnTo>
                  <a:lnTo>
                    <a:pt x="4507" y="2021"/>
                  </a:lnTo>
                  <a:lnTo>
                    <a:pt x="4464" y="2024"/>
                  </a:lnTo>
                  <a:lnTo>
                    <a:pt x="4420" y="2031"/>
                  </a:lnTo>
                  <a:lnTo>
                    <a:pt x="4377" y="2037"/>
                  </a:lnTo>
                  <a:lnTo>
                    <a:pt x="4334" y="2045"/>
                  </a:lnTo>
                  <a:lnTo>
                    <a:pt x="4293" y="2055"/>
                  </a:lnTo>
                  <a:lnTo>
                    <a:pt x="4252" y="2067"/>
                  </a:lnTo>
                  <a:lnTo>
                    <a:pt x="4210" y="2080"/>
                  </a:lnTo>
                  <a:lnTo>
                    <a:pt x="4171" y="2095"/>
                  </a:lnTo>
                  <a:lnTo>
                    <a:pt x="4133" y="2111"/>
                  </a:lnTo>
                  <a:lnTo>
                    <a:pt x="4094" y="2128"/>
                  </a:lnTo>
                  <a:lnTo>
                    <a:pt x="4056" y="2146"/>
                  </a:lnTo>
                  <a:lnTo>
                    <a:pt x="4019" y="2166"/>
                  </a:lnTo>
                  <a:lnTo>
                    <a:pt x="3983" y="2187"/>
                  </a:lnTo>
                  <a:lnTo>
                    <a:pt x="3949" y="2208"/>
                  </a:lnTo>
                  <a:lnTo>
                    <a:pt x="3914" y="2232"/>
                  </a:lnTo>
                  <a:lnTo>
                    <a:pt x="3881" y="2256"/>
                  </a:lnTo>
                  <a:lnTo>
                    <a:pt x="3848" y="2283"/>
                  </a:lnTo>
                  <a:lnTo>
                    <a:pt x="3817" y="2309"/>
                  </a:lnTo>
                  <a:lnTo>
                    <a:pt x="3786" y="2337"/>
                  </a:lnTo>
                  <a:lnTo>
                    <a:pt x="3756" y="2365"/>
                  </a:lnTo>
                  <a:lnTo>
                    <a:pt x="3728" y="2395"/>
                  </a:lnTo>
                  <a:lnTo>
                    <a:pt x="3702" y="2426"/>
                  </a:lnTo>
                  <a:lnTo>
                    <a:pt x="3675" y="2457"/>
                  </a:lnTo>
                  <a:lnTo>
                    <a:pt x="3651" y="2490"/>
                  </a:lnTo>
                  <a:lnTo>
                    <a:pt x="3626" y="2523"/>
                  </a:lnTo>
                  <a:lnTo>
                    <a:pt x="3603" y="2558"/>
                  </a:lnTo>
                  <a:lnTo>
                    <a:pt x="3583" y="2592"/>
                  </a:lnTo>
                  <a:lnTo>
                    <a:pt x="3562" y="2628"/>
                  </a:lnTo>
                  <a:lnTo>
                    <a:pt x="3544" y="2665"/>
                  </a:lnTo>
                  <a:lnTo>
                    <a:pt x="3527" y="2703"/>
                  </a:lnTo>
                  <a:lnTo>
                    <a:pt x="3527" y="2703"/>
                  </a:lnTo>
                  <a:lnTo>
                    <a:pt x="3522" y="2688"/>
                  </a:lnTo>
                  <a:lnTo>
                    <a:pt x="3519" y="2675"/>
                  </a:lnTo>
                  <a:lnTo>
                    <a:pt x="3509" y="2647"/>
                  </a:lnTo>
                  <a:lnTo>
                    <a:pt x="3509" y="2647"/>
                  </a:lnTo>
                  <a:lnTo>
                    <a:pt x="3512" y="2637"/>
                  </a:lnTo>
                  <a:lnTo>
                    <a:pt x="3514" y="2625"/>
                  </a:lnTo>
                  <a:lnTo>
                    <a:pt x="3514" y="2615"/>
                  </a:lnTo>
                  <a:lnTo>
                    <a:pt x="3514" y="2604"/>
                  </a:lnTo>
                  <a:lnTo>
                    <a:pt x="3382" y="1499"/>
                  </a:lnTo>
                  <a:lnTo>
                    <a:pt x="3382" y="1499"/>
                  </a:lnTo>
                  <a:lnTo>
                    <a:pt x="3384" y="1492"/>
                  </a:lnTo>
                  <a:lnTo>
                    <a:pt x="3386" y="1485"/>
                  </a:lnTo>
                  <a:lnTo>
                    <a:pt x="3386" y="1485"/>
                  </a:lnTo>
                  <a:lnTo>
                    <a:pt x="3386" y="1443"/>
                  </a:lnTo>
                  <a:lnTo>
                    <a:pt x="3389" y="1401"/>
                  </a:lnTo>
                  <a:lnTo>
                    <a:pt x="3392" y="1362"/>
                  </a:lnTo>
                  <a:lnTo>
                    <a:pt x="3397" y="1322"/>
                  </a:lnTo>
                  <a:lnTo>
                    <a:pt x="3404" y="1285"/>
                  </a:lnTo>
                  <a:lnTo>
                    <a:pt x="3412" y="1248"/>
                  </a:lnTo>
                  <a:lnTo>
                    <a:pt x="3420" y="1214"/>
                  </a:lnTo>
                  <a:lnTo>
                    <a:pt x="3430" y="1179"/>
                  </a:lnTo>
                  <a:lnTo>
                    <a:pt x="3442" y="1146"/>
                  </a:lnTo>
                  <a:lnTo>
                    <a:pt x="3455" y="1113"/>
                  </a:lnTo>
                  <a:lnTo>
                    <a:pt x="3468" y="1084"/>
                  </a:lnTo>
                  <a:lnTo>
                    <a:pt x="3481" y="1052"/>
                  </a:lnTo>
                  <a:lnTo>
                    <a:pt x="3496" y="1024"/>
                  </a:lnTo>
                  <a:lnTo>
                    <a:pt x="3511" y="996"/>
                  </a:lnTo>
                  <a:lnTo>
                    <a:pt x="3527" y="970"/>
                  </a:lnTo>
                  <a:lnTo>
                    <a:pt x="3544" y="944"/>
                  </a:lnTo>
                  <a:lnTo>
                    <a:pt x="3578" y="896"/>
                  </a:lnTo>
                  <a:lnTo>
                    <a:pt x="3614" y="850"/>
                  </a:lnTo>
                  <a:lnTo>
                    <a:pt x="3651" y="810"/>
                  </a:lnTo>
                  <a:lnTo>
                    <a:pt x="3687" y="772"/>
                  </a:lnTo>
                  <a:lnTo>
                    <a:pt x="3723" y="739"/>
                  </a:lnTo>
                  <a:lnTo>
                    <a:pt x="3759" y="710"/>
                  </a:lnTo>
                  <a:lnTo>
                    <a:pt x="3794" y="683"/>
                  </a:lnTo>
                  <a:lnTo>
                    <a:pt x="3825" y="660"/>
                  </a:lnTo>
                  <a:lnTo>
                    <a:pt x="3825" y="660"/>
                  </a:lnTo>
                  <a:lnTo>
                    <a:pt x="3861" y="637"/>
                  </a:lnTo>
                  <a:lnTo>
                    <a:pt x="3898" y="616"/>
                  </a:lnTo>
                  <a:lnTo>
                    <a:pt x="3934" y="596"/>
                  </a:lnTo>
                  <a:lnTo>
                    <a:pt x="3967" y="578"/>
                  </a:lnTo>
                  <a:lnTo>
                    <a:pt x="4001" y="563"/>
                  </a:lnTo>
                  <a:lnTo>
                    <a:pt x="4033" y="550"/>
                  </a:lnTo>
                  <a:lnTo>
                    <a:pt x="4064" y="539"/>
                  </a:lnTo>
                  <a:lnTo>
                    <a:pt x="4094" y="529"/>
                  </a:lnTo>
                  <a:lnTo>
                    <a:pt x="4123" y="520"/>
                  </a:lnTo>
                  <a:lnTo>
                    <a:pt x="4150" y="514"/>
                  </a:lnTo>
                  <a:lnTo>
                    <a:pt x="4176" y="509"/>
                  </a:lnTo>
                  <a:lnTo>
                    <a:pt x="4199" y="506"/>
                  </a:lnTo>
                  <a:lnTo>
                    <a:pt x="4222" y="502"/>
                  </a:lnTo>
                  <a:lnTo>
                    <a:pt x="4242" y="501"/>
                  </a:lnTo>
                  <a:lnTo>
                    <a:pt x="4260" y="501"/>
                  </a:lnTo>
                  <a:lnTo>
                    <a:pt x="4276" y="502"/>
                  </a:lnTo>
                  <a:lnTo>
                    <a:pt x="4276" y="502"/>
                  </a:lnTo>
                  <a:lnTo>
                    <a:pt x="4316" y="529"/>
                  </a:lnTo>
                  <a:lnTo>
                    <a:pt x="4357" y="560"/>
                  </a:lnTo>
                  <a:lnTo>
                    <a:pt x="4397" y="593"/>
                  </a:lnTo>
                  <a:lnTo>
                    <a:pt x="4436" y="629"/>
                  </a:lnTo>
                  <a:lnTo>
                    <a:pt x="4476" y="669"/>
                  </a:lnTo>
                  <a:lnTo>
                    <a:pt x="4515" y="711"/>
                  </a:lnTo>
                  <a:lnTo>
                    <a:pt x="4553" y="756"/>
                  </a:lnTo>
                  <a:lnTo>
                    <a:pt x="4591" y="802"/>
                  </a:lnTo>
                  <a:lnTo>
                    <a:pt x="4629" y="851"/>
                  </a:lnTo>
                  <a:lnTo>
                    <a:pt x="4667" y="902"/>
                  </a:lnTo>
                  <a:lnTo>
                    <a:pt x="4703" y="957"/>
                  </a:lnTo>
                  <a:lnTo>
                    <a:pt x="4739" y="1011"/>
                  </a:lnTo>
                  <a:lnTo>
                    <a:pt x="4774" y="1067"/>
                  </a:lnTo>
                  <a:lnTo>
                    <a:pt x="4810" y="1126"/>
                  </a:lnTo>
                  <a:lnTo>
                    <a:pt x="4844" y="1186"/>
                  </a:lnTo>
                  <a:lnTo>
                    <a:pt x="4877" y="1247"/>
                  </a:lnTo>
                  <a:lnTo>
                    <a:pt x="4910" y="1308"/>
                  </a:lnTo>
                  <a:lnTo>
                    <a:pt x="4943" y="1370"/>
                  </a:lnTo>
                  <a:lnTo>
                    <a:pt x="5007" y="1499"/>
                  </a:lnTo>
                  <a:lnTo>
                    <a:pt x="5068" y="1629"/>
                  </a:lnTo>
                  <a:lnTo>
                    <a:pt x="5126" y="1761"/>
                  </a:lnTo>
                  <a:lnTo>
                    <a:pt x="5180" y="1892"/>
                  </a:lnTo>
                  <a:lnTo>
                    <a:pt x="5233" y="2022"/>
                  </a:lnTo>
                  <a:lnTo>
                    <a:pt x="5281" y="2149"/>
                  </a:lnTo>
                  <a:lnTo>
                    <a:pt x="5327" y="2274"/>
                  </a:lnTo>
                  <a:lnTo>
                    <a:pt x="5327" y="2274"/>
                  </a:lnTo>
                  <a:close/>
                  <a:moveTo>
                    <a:pt x="3437" y="595"/>
                  </a:moveTo>
                  <a:lnTo>
                    <a:pt x="3437" y="595"/>
                  </a:lnTo>
                  <a:lnTo>
                    <a:pt x="3440" y="570"/>
                  </a:lnTo>
                  <a:lnTo>
                    <a:pt x="3443" y="545"/>
                  </a:lnTo>
                  <a:lnTo>
                    <a:pt x="3446" y="520"/>
                  </a:lnTo>
                  <a:lnTo>
                    <a:pt x="3453" y="497"/>
                  </a:lnTo>
                  <a:lnTo>
                    <a:pt x="3458" y="474"/>
                  </a:lnTo>
                  <a:lnTo>
                    <a:pt x="3466" y="453"/>
                  </a:lnTo>
                  <a:lnTo>
                    <a:pt x="3473" y="431"/>
                  </a:lnTo>
                  <a:lnTo>
                    <a:pt x="3483" y="412"/>
                  </a:lnTo>
                  <a:lnTo>
                    <a:pt x="3491" y="392"/>
                  </a:lnTo>
                  <a:lnTo>
                    <a:pt x="3502" y="372"/>
                  </a:lnTo>
                  <a:lnTo>
                    <a:pt x="3512" y="356"/>
                  </a:lnTo>
                  <a:lnTo>
                    <a:pt x="3524" y="339"/>
                  </a:lnTo>
                  <a:lnTo>
                    <a:pt x="3537" y="323"/>
                  </a:lnTo>
                  <a:lnTo>
                    <a:pt x="3550" y="310"/>
                  </a:lnTo>
                  <a:lnTo>
                    <a:pt x="3563" y="296"/>
                  </a:lnTo>
                  <a:lnTo>
                    <a:pt x="3577" y="285"/>
                  </a:lnTo>
                  <a:lnTo>
                    <a:pt x="3577" y="285"/>
                  </a:lnTo>
                  <a:lnTo>
                    <a:pt x="3609" y="262"/>
                  </a:lnTo>
                  <a:lnTo>
                    <a:pt x="3641" y="244"/>
                  </a:lnTo>
                  <a:lnTo>
                    <a:pt x="3674" y="229"/>
                  </a:lnTo>
                  <a:lnTo>
                    <a:pt x="3707" y="216"/>
                  </a:lnTo>
                  <a:lnTo>
                    <a:pt x="3738" y="208"/>
                  </a:lnTo>
                  <a:lnTo>
                    <a:pt x="3771" y="203"/>
                  </a:lnTo>
                  <a:lnTo>
                    <a:pt x="3802" y="203"/>
                  </a:lnTo>
                  <a:lnTo>
                    <a:pt x="3817" y="203"/>
                  </a:lnTo>
                  <a:lnTo>
                    <a:pt x="3832" y="206"/>
                  </a:lnTo>
                  <a:lnTo>
                    <a:pt x="3832" y="206"/>
                  </a:lnTo>
                  <a:lnTo>
                    <a:pt x="3852" y="209"/>
                  </a:lnTo>
                  <a:lnTo>
                    <a:pt x="3873" y="216"/>
                  </a:lnTo>
                  <a:lnTo>
                    <a:pt x="3891" y="226"/>
                  </a:lnTo>
                  <a:lnTo>
                    <a:pt x="3909" y="237"/>
                  </a:lnTo>
                  <a:lnTo>
                    <a:pt x="3927" y="249"/>
                  </a:lnTo>
                  <a:lnTo>
                    <a:pt x="3944" y="265"/>
                  </a:lnTo>
                  <a:lnTo>
                    <a:pt x="3959" y="282"/>
                  </a:lnTo>
                  <a:lnTo>
                    <a:pt x="3973" y="301"/>
                  </a:lnTo>
                  <a:lnTo>
                    <a:pt x="3973" y="301"/>
                  </a:lnTo>
                  <a:lnTo>
                    <a:pt x="3982" y="313"/>
                  </a:lnTo>
                  <a:lnTo>
                    <a:pt x="4013" y="347"/>
                  </a:lnTo>
                  <a:lnTo>
                    <a:pt x="4013" y="347"/>
                  </a:lnTo>
                  <a:lnTo>
                    <a:pt x="3975" y="361"/>
                  </a:lnTo>
                  <a:lnTo>
                    <a:pt x="3937" y="375"/>
                  </a:lnTo>
                  <a:lnTo>
                    <a:pt x="3899" y="390"/>
                  </a:lnTo>
                  <a:lnTo>
                    <a:pt x="3861" y="408"/>
                  </a:lnTo>
                  <a:lnTo>
                    <a:pt x="3824" y="428"/>
                  </a:lnTo>
                  <a:lnTo>
                    <a:pt x="3786" y="448"/>
                  </a:lnTo>
                  <a:lnTo>
                    <a:pt x="3749" y="469"/>
                  </a:lnTo>
                  <a:lnTo>
                    <a:pt x="3712" y="494"/>
                  </a:lnTo>
                  <a:lnTo>
                    <a:pt x="3712" y="494"/>
                  </a:lnTo>
                  <a:lnTo>
                    <a:pt x="3680" y="517"/>
                  </a:lnTo>
                  <a:lnTo>
                    <a:pt x="3646" y="543"/>
                  </a:lnTo>
                  <a:lnTo>
                    <a:pt x="3609" y="573"/>
                  </a:lnTo>
                  <a:lnTo>
                    <a:pt x="3572" y="606"/>
                  </a:lnTo>
                  <a:lnTo>
                    <a:pt x="3535" y="642"/>
                  </a:lnTo>
                  <a:lnTo>
                    <a:pt x="3497" y="680"/>
                  </a:lnTo>
                  <a:lnTo>
                    <a:pt x="3460" y="723"/>
                  </a:lnTo>
                  <a:lnTo>
                    <a:pt x="3423" y="769"/>
                  </a:lnTo>
                  <a:lnTo>
                    <a:pt x="3423" y="769"/>
                  </a:lnTo>
                  <a:lnTo>
                    <a:pt x="3427" y="710"/>
                  </a:lnTo>
                  <a:lnTo>
                    <a:pt x="3427" y="710"/>
                  </a:lnTo>
                  <a:lnTo>
                    <a:pt x="3437" y="595"/>
                  </a:lnTo>
                  <a:lnTo>
                    <a:pt x="3437" y="595"/>
                  </a:lnTo>
                  <a:close/>
                  <a:moveTo>
                    <a:pt x="2603" y="1311"/>
                  </a:moveTo>
                  <a:lnTo>
                    <a:pt x="2603" y="1311"/>
                  </a:lnTo>
                  <a:lnTo>
                    <a:pt x="2605" y="1283"/>
                  </a:lnTo>
                  <a:lnTo>
                    <a:pt x="2608" y="1253"/>
                  </a:lnTo>
                  <a:lnTo>
                    <a:pt x="2615" y="1227"/>
                  </a:lnTo>
                  <a:lnTo>
                    <a:pt x="2625" y="1201"/>
                  </a:lnTo>
                  <a:lnTo>
                    <a:pt x="2636" y="1176"/>
                  </a:lnTo>
                  <a:lnTo>
                    <a:pt x="2651" y="1151"/>
                  </a:lnTo>
                  <a:lnTo>
                    <a:pt x="2666" y="1130"/>
                  </a:lnTo>
                  <a:lnTo>
                    <a:pt x="2684" y="1110"/>
                  </a:lnTo>
                  <a:lnTo>
                    <a:pt x="2704" y="1090"/>
                  </a:lnTo>
                  <a:lnTo>
                    <a:pt x="2725" y="1074"/>
                  </a:lnTo>
                  <a:lnTo>
                    <a:pt x="2748" y="1061"/>
                  </a:lnTo>
                  <a:lnTo>
                    <a:pt x="2773" y="1047"/>
                  </a:lnTo>
                  <a:lnTo>
                    <a:pt x="2798" y="1039"/>
                  </a:lnTo>
                  <a:lnTo>
                    <a:pt x="2824" y="1031"/>
                  </a:lnTo>
                  <a:lnTo>
                    <a:pt x="2852" y="1028"/>
                  </a:lnTo>
                  <a:lnTo>
                    <a:pt x="2880" y="1026"/>
                  </a:lnTo>
                  <a:lnTo>
                    <a:pt x="2880" y="1026"/>
                  </a:lnTo>
                  <a:lnTo>
                    <a:pt x="2908" y="1028"/>
                  </a:lnTo>
                  <a:lnTo>
                    <a:pt x="2936" y="1031"/>
                  </a:lnTo>
                  <a:lnTo>
                    <a:pt x="2962" y="1039"/>
                  </a:lnTo>
                  <a:lnTo>
                    <a:pt x="2987" y="1047"/>
                  </a:lnTo>
                  <a:lnTo>
                    <a:pt x="3012" y="1061"/>
                  </a:lnTo>
                  <a:lnTo>
                    <a:pt x="3035" y="1074"/>
                  </a:lnTo>
                  <a:lnTo>
                    <a:pt x="3056" y="1090"/>
                  </a:lnTo>
                  <a:lnTo>
                    <a:pt x="3076" y="1110"/>
                  </a:lnTo>
                  <a:lnTo>
                    <a:pt x="3094" y="1130"/>
                  </a:lnTo>
                  <a:lnTo>
                    <a:pt x="3109" y="1151"/>
                  </a:lnTo>
                  <a:lnTo>
                    <a:pt x="3124" y="1176"/>
                  </a:lnTo>
                  <a:lnTo>
                    <a:pt x="3135" y="1201"/>
                  </a:lnTo>
                  <a:lnTo>
                    <a:pt x="3145" y="1227"/>
                  </a:lnTo>
                  <a:lnTo>
                    <a:pt x="3152" y="1253"/>
                  </a:lnTo>
                  <a:lnTo>
                    <a:pt x="3155" y="1283"/>
                  </a:lnTo>
                  <a:lnTo>
                    <a:pt x="3157" y="1311"/>
                  </a:lnTo>
                  <a:lnTo>
                    <a:pt x="3157" y="1311"/>
                  </a:lnTo>
                  <a:lnTo>
                    <a:pt x="3158" y="1324"/>
                  </a:lnTo>
                  <a:lnTo>
                    <a:pt x="3277" y="2319"/>
                  </a:lnTo>
                  <a:lnTo>
                    <a:pt x="3277" y="2319"/>
                  </a:lnTo>
                  <a:lnTo>
                    <a:pt x="3234" y="2289"/>
                  </a:lnTo>
                  <a:lnTo>
                    <a:pt x="3190" y="2264"/>
                  </a:lnTo>
                  <a:lnTo>
                    <a:pt x="3165" y="2251"/>
                  </a:lnTo>
                  <a:lnTo>
                    <a:pt x="3142" y="2241"/>
                  </a:lnTo>
                  <a:lnTo>
                    <a:pt x="3117" y="2232"/>
                  </a:lnTo>
                  <a:lnTo>
                    <a:pt x="3092" y="2222"/>
                  </a:lnTo>
                  <a:lnTo>
                    <a:pt x="3068" y="2213"/>
                  </a:lnTo>
                  <a:lnTo>
                    <a:pt x="3041" y="2207"/>
                  </a:lnTo>
                  <a:lnTo>
                    <a:pt x="3017" y="2200"/>
                  </a:lnTo>
                  <a:lnTo>
                    <a:pt x="2989" y="2195"/>
                  </a:lnTo>
                  <a:lnTo>
                    <a:pt x="2962" y="2192"/>
                  </a:lnTo>
                  <a:lnTo>
                    <a:pt x="2936" y="2189"/>
                  </a:lnTo>
                  <a:lnTo>
                    <a:pt x="2908" y="2187"/>
                  </a:lnTo>
                  <a:lnTo>
                    <a:pt x="2880" y="2187"/>
                  </a:lnTo>
                  <a:lnTo>
                    <a:pt x="2880" y="2187"/>
                  </a:lnTo>
                  <a:lnTo>
                    <a:pt x="2852" y="2187"/>
                  </a:lnTo>
                  <a:lnTo>
                    <a:pt x="2824" y="2189"/>
                  </a:lnTo>
                  <a:lnTo>
                    <a:pt x="2798" y="2192"/>
                  </a:lnTo>
                  <a:lnTo>
                    <a:pt x="2771" y="2195"/>
                  </a:lnTo>
                  <a:lnTo>
                    <a:pt x="2743" y="2200"/>
                  </a:lnTo>
                  <a:lnTo>
                    <a:pt x="2719" y="2207"/>
                  </a:lnTo>
                  <a:lnTo>
                    <a:pt x="2692" y="2213"/>
                  </a:lnTo>
                  <a:lnTo>
                    <a:pt x="2668" y="2222"/>
                  </a:lnTo>
                  <a:lnTo>
                    <a:pt x="2643" y="2232"/>
                  </a:lnTo>
                  <a:lnTo>
                    <a:pt x="2618" y="2241"/>
                  </a:lnTo>
                  <a:lnTo>
                    <a:pt x="2595" y="2251"/>
                  </a:lnTo>
                  <a:lnTo>
                    <a:pt x="2570" y="2264"/>
                  </a:lnTo>
                  <a:lnTo>
                    <a:pt x="2526" y="2289"/>
                  </a:lnTo>
                  <a:lnTo>
                    <a:pt x="2483" y="2319"/>
                  </a:lnTo>
                  <a:lnTo>
                    <a:pt x="2602" y="1324"/>
                  </a:lnTo>
                  <a:lnTo>
                    <a:pt x="2602" y="1324"/>
                  </a:lnTo>
                  <a:lnTo>
                    <a:pt x="2603" y="1311"/>
                  </a:lnTo>
                  <a:lnTo>
                    <a:pt x="2603" y="1311"/>
                  </a:lnTo>
                  <a:close/>
                  <a:moveTo>
                    <a:pt x="1787" y="301"/>
                  </a:moveTo>
                  <a:lnTo>
                    <a:pt x="1787" y="301"/>
                  </a:lnTo>
                  <a:lnTo>
                    <a:pt x="1801" y="282"/>
                  </a:lnTo>
                  <a:lnTo>
                    <a:pt x="1816" y="265"/>
                  </a:lnTo>
                  <a:lnTo>
                    <a:pt x="1833" y="249"/>
                  </a:lnTo>
                  <a:lnTo>
                    <a:pt x="1851" y="237"/>
                  </a:lnTo>
                  <a:lnTo>
                    <a:pt x="1869" y="226"/>
                  </a:lnTo>
                  <a:lnTo>
                    <a:pt x="1887" y="216"/>
                  </a:lnTo>
                  <a:lnTo>
                    <a:pt x="1908" y="209"/>
                  </a:lnTo>
                  <a:lnTo>
                    <a:pt x="1928" y="206"/>
                  </a:lnTo>
                  <a:lnTo>
                    <a:pt x="1928" y="206"/>
                  </a:lnTo>
                  <a:lnTo>
                    <a:pt x="1943" y="203"/>
                  </a:lnTo>
                  <a:lnTo>
                    <a:pt x="1958" y="203"/>
                  </a:lnTo>
                  <a:lnTo>
                    <a:pt x="1989" y="203"/>
                  </a:lnTo>
                  <a:lnTo>
                    <a:pt x="2022" y="208"/>
                  </a:lnTo>
                  <a:lnTo>
                    <a:pt x="2053" y="216"/>
                  </a:lnTo>
                  <a:lnTo>
                    <a:pt x="2086" y="229"/>
                  </a:lnTo>
                  <a:lnTo>
                    <a:pt x="2119" y="244"/>
                  </a:lnTo>
                  <a:lnTo>
                    <a:pt x="2152" y="262"/>
                  </a:lnTo>
                  <a:lnTo>
                    <a:pt x="2183" y="285"/>
                  </a:lnTo>
                  <a:lnTo>
                    <a:pt x="2183" y="285"/>
                  </a:lnTo>
                  <a:lnTo>
                    <a:pt x="2197" y="296"/>
                  </a:lnTo>
                  <a:lnTo>
                    <a:pt x="2210" y="310"/>
                  </a:lnTo>
                  <a:lnTo>
                    <a:pt x="2223" y="323"/>
                  </a:lnTo>
                  <a:lnTo>
                    <a:pt x="2236" y="338"/>
                  </a:lnTo>
                  <a:lnTo>
                    <a:pt x="2248" y="356"/>
                  </a:lnTo>
                  <a:lnTo>
                    <a:pt x="2258" y="372"/>
                  </a:lnTo>
                  <a:lnTo>
                    <a:pt x="2269" y="392"/>
                  </a:lnTo>
                  <a:lnTo>
                    <a:pt x="2277" y="410"/>
                  </a:lnTo>
                  <a:lnTo>
                    <a:pt x="2287" y="431"/>
                  </a:lnTo>
                  <a:lnTo>
                    <a:pt x="2294" y="453"/>
                  </a:lnTo>
                  <a:lnTo>
                    <a:pt x="2302" y="474"/>
                  </a:lnTo>
                  <a:lnTo>
                    <a:pt x="2307" y="497"/>
                  </a:lnTo>
                  <a:lnTo>
                    <a:pt x="2314" y="520"/>
                  </a:lnTo>
                  <a:lnTo>
                    <a:pt x="2317" y="545"/>
                  </a:lnTo>
                  <a:lnTo>
                    <a:pt x="2320" y="570"/>
                  </a:lnTo>
                  <a:lnTo>
                    <a:pt x="2323" y="595"/>
                  </a:lnTo>
                  <a:lnTo>
                    <a:pt x="2323" y="595"/>
                  </a:lnTo>
                  <a:lnTo>
                    <a:pt x="2333" y="710"/>
                  </a:lnTo>
                  <a:lnTo>
                    <a:pt x="2333" y="710"/>
                  </a:lnTo>
                  <a:lnTo>
                    <a:pt x="2337" y="769"/>
                  </a:lnTo>
                  <a:lnTo>
                    <a:pt x="2337" y="769"/>
                  </a:lnTo>
                  <a:lnTo>
                    <a:pt x="2300" y="723"/>
                  </a:lnTo>
                  <a:lnTo>
                    <a:pt x="2263" y="680"/>
                  </a:lnTo>
                  <a:lnTo>
                    <a:pt x="2225" y="642"/>
                  </a:lnTo>
                  <a:lnTo>
                    <a:pt x="2188" y="606"/>
                  </a:lnTo>
                  <a:lnTo>
                    <a:pt x="2151" y="573"/>
                  </a:lnTo>
                  <a:lnTo>
                    <a:pt x="2114" y="543"/>
                  </a:lnTo>
                  <a:lnTo>
                    <a:pt x="2081" y="517"/>
                  </a:lnTo>
                  <a:lnTo>
                    <a:pt x="2048" y="494"/>
                  </a:lnTo>
                  <a:lnTo>
                    <a:pt x="2048" y="494"/>
                  </a:lnTo>
                  <a:lnTo>
                    <a:pt x="2011" y="469"/>
                  </a:lnTo>
                  <a:lnTo>
                    <a:pt x="1974" y="448"/>
                  </a:lnTo>
                  <a:lnTo>
                    <a:pt x="1936" y="428"/>
                  </a:lnTo>
                  <a:lnTo>
                    <a:pt x="1899" y="408"/>
                  </a:lnTo>
                  <a:lnTo>
                    <a:pt x="1861" y="390"/>
                  </a:lnTo>
                  <a:lnTo>
                    <a:pt x="1823" y="375"/>
                  </a:lnTo>
                  <a:lnTo>
                    <a:pt x="1785" y="361"/>
                  </a:lnTo>
                  <a:lnTo>
                    <a:pt x="1747" y="347"/>
                  </a:lnTo>
                  <a:lnTo>
                    <a:pt x="1778" y="313"/>
                  </a:lnTo>
                  <a:lnTo>
                    <a:pt x="1778" y="313"/>
                  </a:lnTo>
                  <a:lnTo>
                    <a:pt x="1787" y="301"/>
                  </a:lnTo>
                  <a:lnTo>
                    <a:pt x="1787" y="301"/>
                  </a:lnTo>
                  <a:close/>
                  <a:moveTo>
                    <a:pt x="1487" y="501"/>
                  </a:moveTo>
                  <a:lnTo>
                    <a:pt x="1487" y="501"/>
                  </a:lnTo>
                  <a:lnTo>
                    <a:pt x="1503" y="501"/>
                  </a:lnTo>
                  <a:lnTo>
                    <a:pt x="1522" y="501"/>
                  </a:lnTo>
                  <a:lnTo>
                    <a:pt x="1543" y="502"/>
                  </a:lnTo>
                  <a:lnTo>
                    <a:pt x="1564" y="506"/>
                  </a:lnTo>
                  <a:lnTo>
                    <a:pt x="1589" y="509"/>
                  </a:lnTo>
                  <a:lnTo>
                    <a:pt x="1614" y="514"/>
                  </a:lnTo>
                  <a:lnTo>
                    <a:pt x="1640" y="522"/>
                  </a:lnTo>
                  <a:lnTo>
                    <a:pt x="1670" y="530"/>
                  </a:lnTo>
                  <a:lnTo>
                    <a:pt x="1699" y="540"/>
                  </a:lnTo>
                  <a:lnTo>
                    <a:pt x="1729" y="552"/>
                  </a:lnTo>
                  <a:lnTo>
                    <a:pt x="1762" y="565"/>
                  </a:lnTo>
                  <a:lnTo>
                    <a:pt x="1795" y="580"/>
                  </a:lnTo>
                  <a:lnTo>
                    <a:pt x="1828" y="596"/>
                  </a:lnTo>
                  <a:lnTo>
                    <a:pt x="1862" y="616"/>
                  </a:lnTo>
                  <a:lnTo>
                    <a:pt x="1899" y="637"/>
                  </a:lnTo>
                  <a:lnTo>
                    <a:pt x="1935" y="660"/>
                  </a:lnTo>
                  <a:lnTo>
                    <a:pt x="1935" y="660"/>
                  </a:lnTo>
                  <a:lnTo>
                    <a:pt x="1966" y="683"/>
                  </a:lnTo>
                  <a:lnTo>
                    <a:pt x="2001" y="710"/>
                  </a:lnTo>
                  <a:lnTo>
                    <a:pt x="2037" y="739"/>
                  </a:lnTo>
                  <a:lnTo>
                    <a:pt x="2073" y="772"/>
                  </a:lnTo>
                  <a:lnTo>
                    <a:pt x="2109" y="810"/>
                  </a:lnTo>
                  <a:lnTo>
                    <a:pt x="2146" y="850"/>
                  </a:lnTo>
                  <a:lnTo>
                    <a:pt x="2182" y="896"/>
                  </a:lnTo>
                  <a:lnTo>
                    <a:pt x="2216" y="944"/>
                  </a:lnTo>
                  <a:lnTo>
                    <a:pt x="2233" y="970"/>
                  </a:lnTo>
                  <a:lnTo>
                    <a:pt x="2249" y="996"/>
                  </a:lnTo>
                  <a:lnTo>
                    <a:pt x="2264" y="1024"/>
                  </a:lnTo>
                  <a:lnTo>
                    <a:pt x="2279" y="1052"/>
                  </a:lnTo>
                  <a:lnTo>
                    <a:pt x="2294" y="1084"/>
                  </a:lnTo>
                  <a:lnTo>
                    <a:pt x="2305" y="1113"/>
                  </a:lnTo>
                  <a:lnTo>
                    <a:pt x="2318" y="1146"/>
                  </a:lnTo>
                  <a:lnTo>
                    <a:pt x="2330" y="1179"/>
                  </a:lnTo>
                  <a:lnTo>
                    <a:pt x="2340" y="1214"/>
                  </a:lnTo>
                  <a:lnTo>
                    <a:pt x="2348" y="1248"/>
                  </a:lnTo>
                  <a:lnTo>
                    <a:pt x="2356" y="1285"/>
                  </a:lnTo>
                  <a:lnTo>
                    <a:pt x="2363" y="1322"/>
                  </a:lnTo>
                  <a:lnTo>
                    <a:pt x="2368" y="1362"/>
                  </a:lnTo>
                  <a:lnTo>
                    <a:pt x="2373" y="1401"/>
                  </a:lnTo>
                  <a:lnTo>
                    <a:pt x="2374" y="1443"/>
                  </a:lnTo>
                  <a:lnTo>
                    <a:pt x="2374" y="1484"/>
                  </a:lnTo>
                  <a:lnTo>
                    <a:pt x="2374" y="1484"/>
                  </a:lnTo>
                  <a:lnTo>
                    <a:pt x="2376" y="1492"/>
                  </a:lnTo>
                  <a:lnTo>
                    <a:pt x="2378" y="1499"/>
                  </a:lnTo>
                  <a:lnTo>
                    <a:pt x="2246" y="2604"/>
                  </a:lnTo>
                  <a:lnTo>
                    <a:pt x="2246" y="2604"/>
                  </a:lnTo>
                  <a:lnTo>
                    <a:pt x="2246" y="2615"/>
                  </a:lnTo>
                  <a:lnTo>
                    <a:pt x="2246" y="2625"/>
                  </a:lnTo>
                  <a:lnTo>
                    <a:pt x="2248" y="2637"/>
                  </a:lnTo>
                  <a:lnTo>
                    <a:pt x="2251" y="2647"/>
                  </a:lnTo>
                  <a:lnTo>
                    <a:pt x="2251" y="2647"/>
                  </a:lnTo>
                  <a:lnTo>
                    <a:pt x="2241" y="2675"/>
                  </a:lnTo>
                  <a:lnTo>
                    <a:pt x="2238" y="2688"/>
                  </a:lnTo>
                  <a:lnTo>
                    <a:pt x="2235" y="2703"/>
                  </a:lnTo>
                  <a:lnTo>
                    <a:pt x="2235" y="2703"/>
                  </a:lnTo>
                  <a:lnTo>
                    <a:pt x="2216" y="2665"/>
                  </a:lnTo>
                  <a:lnTo>
                    <a:pt x="2198" y="2628"/>
                  </a:lnTo>
                  <a:lnTo>
                    <a:pt x="2179" y="2592"/>
                  </a:lnTo>
                  <a:lnTo>
                    <a:pt x="2157" y="2558"/>
                  </a:lnTo>
                  <a:lnTo>
                    <a:pt x="2134" y="2523"/>
                  </a:lnTo>
                  <a:lnTo>
                    <a:pt x="2109" y="2490"/>
                  </a:lnTo>
                  <a:lnTo>
                    <a:pt x="2085" y="2457"/>
                  </a:lnTo>
                  <a:lnTo>
                    <a:pt x="2058" y="2426"/>
                  </a:lnTo>
                  <a:lnTo>
                    <a:pt x="2032" y="2395"/>
                  </a:lnTo>
                  <a:lnTo>
                    <a:pt x="2004" y="2365"/>
                  </a:lnTo>
                  <a:lnTo>
                    <a:pt x="1974" y="2337"/>
                  </a:lnTo>
                  <a:lnTo>
                    <a:pt x="1943" y="2309"/>
                  </a:lnTo>
                  <a:lnTo>
                    <a:pt x="1912" y="2283"/>
                  </a:lnTo>
                  <a:lnTo>
                    <a:pt x="1880" y="2256"/>
                  </a:lnTo>
                  <a:lnTo>
                    <a:pt x="1846" y="2232"/>
                  </a:lnTo>
                  <a:lnTo>
                    <a:pt x="1811" y="2208"/>
                  </a:lnTo>
                  <a:lnTo>
                    <a:pt x="1777" y="2187"/>
                  </a:lnTo>
                  <a:lnTo>
                    <a:pt x="1741" y="2166"/>
                  </a:lnTo>
                  <a:lnTo>
                    <a:pt x="1704" y="2146"/>
                  </a:lnTo>
                  <a:lnTo>
                    <a:pt x="1666" y="2128"/>
                  </a:lnTo>
                  <a:lnTo>
                    <a:pt x="1629" y="2111"/>
                  </a:lnTo>
                  <a:lnTo>
                    <a:pt x="1589" y="2095"/>
                  </a:lnTo>
                  <a:lnTo>
                    <a:pt x="1550" y="2080"/>
                  </a:lnTo>
                  <a:lnTo>
                    <a:pt x="1508" y="2067"/>
                  </a:lnTo>
                  <a:lnTo>
                    <a:pt x="1467" y="2055"/>
                  </a:lnTo>
                  <a:lnTo>
                    <a:pt x="1426" y="2045"/>
                  </a:lnTo>
                  <a:lnTo>
                    <a:pt x="1383" y="2037"/>
                  </a:lnTo>
                  <a:lnTo>
                    <a:pt x="1340" y="2031"/>
                  </a:lnTo>
                  <a:lnTo>
                    <a:pt x="1296" y="2024"/>
                  </a:lnTo>
                  <a:lnTo>
                    <a:pt x="1253" y="2021"/>
                  </a:lnTo>
                  <a:lnTo>
                    <a:pt x="1209" y="2017"/>
                  </a:lnTo>
                  <a:lnTo>
                    <a:pt x="1164" y="2017"/>
                  </a:lnTo>
                  <a:lnTo>
                    <a:pt x="1164" y="2017"/>
                  </a:lnTo>
                  <a:lnTo>
                    <a:pt x="1113" y="2017"/>
                  </a:lnTo>
                  <a:lnTo>
                    <a:pt x="1062" y="2021"/>
                  </a:lnTo>
                  <a:lnTo>
                    <a:pt x="1013" y="2027"/>
                  </a:lnTo>
                  <a:lnTo>
                    <a:pt x="965" y="2034"/>
                  </a:lnTo>
                  <a:lnTo>
                    <a:pt x="917" y="2044"/>
                  </a:lnTo>
                  <a:lnTo>
                    <a:pt x="869" y="2055"/>
                  </a:lnTo>
                  <a:lnTo>
                    <a:pt x="823" y="2068"/>
                  </a:lnTo>
                  <a:lnTo>
                    <a:pt x="777" y="2083"/>
                  </a:lnTo>
                  <a:lnTo>
                    <a:pt x="733" y="2100"/>
                  </a:lnTo>
                  <a:lnTo>
                    <a:pt x="688" y="2118"/>
                  </a:lnTo>
                  <a:lnTo>
                    <a:pt x="645" y="2139"/>
                  </a:lnTo>
                  <a:lnTo>
                    <a:pt x="604" y="2161"/>
                  </a:lnTo>
                  <a:lnTo>
                    <a:pt x="563" y="2184"/>
                  </a:lnTo>
                  <a:lnTo>
                    <a:pt x="524" y="2208"/>
                  </a:lnTo>
                  <a:lnTo>
                    <a:pt x="484" y="2235"/>
                  </a:lnTo>
                  <a:lnTo>
                    <a:pt x="446" y="2263"/>
                  </a:lnTo>
                  <a:lnTo>
                    <a:pt x="446" y="2263"/>
                  </a:lnTo>
                  <a:lnTo>
                    <a:pt x="494" y="2136"/>
                  </a:lnTo>
                  <a:lnTo>
                    <a:pt x="543" y="2006"/>
                  </a:lnTo>
                  <a:lnTo>
                    <a:pt x="598" y="1874"/>
                  </a:lnTo>
                  <a:lnTo>
                    <a:pt x="654" y="1741"/>
                  </a:lnTo>
                  <a:lnTo>
                    <a:pt x="711" y="1611"/>
                  </a:lnTo>
                  <a:lnTo>
                    <a:pt x="772" y="1481"/>
                  </a:lnTo>
                  <a:lnTo>
                    <a:pt x="837" y="1354"/>
                  </a:lnTo>
                  <a:lnTo>
                    <a:pt x="902" y="1230"/>
                  </a:lnTo>
                  <a:lnTo>
                    <a:pt x="935" y="1171"/>
                  </a:lnTo>
                  <a:lnTo>
                    <a:pt x="970" y="1112"/>
                  </a:lnTo>
                  <a:lnTo>
                    <a:pt x="1004" y="1054"/>
                  </a:lnTo>
                  <a:lnTo>
                    <a:pt x="1039" y="998"/>
                  </a:lnTo>
                  <a:lnTo>
                    <a:pt x="1074" y="945"/>
                  </a:lnTo>
                  <a:lnTo>
                    <a:pt x="1110" y="893"/>
                  </a:lnTo>
                  <a:lnTo>
                    <a:pt x="1146" y="843"/>
                  </a:lnTo>
                  <a:lnTo>
                    <a:pt x="1182" y="795"/>
                  </a:lnTo>
                  <a:lnTo>
                    <a:pt x="1220" y="749"/>
                  </a:lnTo>
                  <a:lnTo>
                    <a:pt x="1256" y="705"/>
                  </a:lnTo>
                  <a:lnTo>
                    <a:pt x="1294" y="665"/>
                  </a:lnTo>
                  <a:lnTo>
                    <a:pt x="1332" y="626"/>
                  </a:lnTo>
                  <a:lnTo>
                    <a:pt x="1372" y="591"/>
                  </a:lnTo>
                  <a:lnTo>
                    <a:pt x="1410" y="558"/>
                  </a:lnTo>
                  <a:lnTo>
                    <a:pt x="1449" y="529"/>
                  </a:lnTo>
                  <a:lnTo>
                    <a:pt x="1487" y="501"/>
                  </a:lnTo>
                  <a:lnTo>
                    <a:pt x="1487" y="501"/>
                  </a:lnTo>
                  <a:close/>
                  <a:moveTo>
                    <a:pt x="201" y="3144"/>
                  </a:moveTo>
                  <a:lnTo>
                    <a:pt x="201" y="3144"/>
                  </a:lnTo>
                  <a:lnTo>
                    <a:pt x="203" y="3099"/>
                  </a:lnTo>
                  <a:lnTo>
                    <a:pt x="206" y="3055"/>
                  </a:lnTo>
                  <a:lnTo>
                    <a:pt x="212" y="3012"/>
                  </a:lnTo>
                  <a:lnTo>
                    <a:pt x="221" y="2969"/>
                  </a:lnTo>
                  <a:lnTo>
                    <a:pt x="221" y="2969"/>
                  </a:lnTo>
                  <a:lnTo>
                    <a:pt x="235" y="2913"/>
                  </a:lnTo>
                  <a:lnTo>
                    <a:pt x="235" y="2913"/>
                  </a:lnTo>
                  <a:lnTo>
                    <a:pt x="247" y="2875"/>
                  </a:lnTo>
                  <a:lnTo>
                    <a:pt x="259" y="2839"/>
                  </a:lnTo>
                  <a:lnTo>
                    <a:pt x="273" y="2803"/>
                  </a:lnTo>
                  <a:lnTo>
                    <a:pt x="288" y="2768"/>
                  </a:lnTo>
                  <a:lnTo>
                    <a:pt x="305" y="2734"/>
                  </a:lnTo>
                  <a:lnTo>
                    <a:pt x="323" y="2701"/>
                  </a:lnTo>
                  <a:lnTo>
                    <a:pt x="343" y="2668"/>
                  </a:lnTo>
                  <a:lnTo>
                    <a:pt x="364" y="2637"/>
                  </a:lnTo>
                  <a:lnTo>
                    <a:pt x="385" y="2605"/>
                  </a:lnTo>
                  <a:lnTo>
                    <a:pt x="408" y="2576"/>
                  </a:lnTo>
                  <a:lnTo>
                    <a:pt x="433" y="2546"/>
                  </a:lnTo>
                  <a:lnTo>
                    <a:pt x="459" y="2518"/>
                  </a:lnTo>
                  <a:lnTo>
                    <a:pt x="486" y="2492"/>
                  </a:lnTo>
                  <a:lnTo>
                    <a:pt x="514" y="2465"/>
                  </a:lnTo>
                  <a:lnTo>
                    <a:pt x="542" y="2441"/>
                  </a:lnTo>
                  <a:lnTo>
                    <a:pt x="573" y="2416"/>
                  </a:lnTo>
                  <a:lnTo>
                    <a:pt x="603" y="2395"/>
                  </a:lnTo>
                  <a:lnTo>
                    <a:pt x="636" y="2373"/>
                  </a:lnTo>
                  <a:lnTo>
                    <a:pt x="669" y="2352"/>
                  </a:lnTo>
                  <a:lnTo>
                    <a:pt x="701" y="2334"/>
                  </a:lnTo>
                  <a:lnTo>
                    <a:pt x="736" y="2316"/>
                  </a:lnTo>
                  <a:lnTo>
                    <a:pt x="772" y="2299"/>
                  </a:lnTo>
                  <a:lnTo>
                    <a:pt x="809" y="2284"/>
                  </a:lnTo>
                  <a:lnTo>
                    <a:pt x="845" y="2271"/>
                  </a:lnTo>
                  <a:lnTo>
                    <a:pt x="883" y="2260"/>
                  </a:lnTo>
                  <a:lnTo>
                    <a:pt x="920" y="2248"/>
                  </a:lnTo>
                  <a:lnTo>
                    <a:pt x="960" y="2240"/>
                  </a:lnTo>
                  <a:lnTo>
                    <a:pt x="1000" y="2232"/>
                  </a:lnTo>
                  <a:lnTo>
                    <a:pt x="1039" y="2227"/>
                  </a:lnTo>
                  <a:lnTo>
                    <a:pt x="1080" y="2222"/>
                  </a:lnTo>
                  <a:lnTo>
                    <a:pt x="1121" y="2220"/>
                  </a:lnTo>
                  <a:lnTo>
                    <a:pt x="1164" y="2218"/>
                  </a:lnTo>
                  <a:lnTo>
                    <a:pt x="1164" y="2218"/>
                  </a:lnTo>
                  <a:lnTo>
                    <a:pt x="1214" y="2220"/>
                  </a:lnTo>
                  <a:lnTo>
                    <a:pt x="1261" y="2223"/>
                  </a:lnTo>
                  <a:lnTo>
                    <a:pt x="1309" y="2230"/>
                  </a:lnTo>
                  <a:lnTo>
                    <a:pt x="1357" y="2238"/>
                  </a:lnTo>
                  <a:lnTo>
                    <a:pt x="1403" y="2248"/>
                  </a:lnTo>
                  <a:lnTo>
                    <a:pt x="1449" y="2261"/>
                  </a:lnTo>
                  <a:lnTo>
                    <a:pt x="1494" y="2274"/>
                  </a:lnTo>
                  <a:lnTo>
                    <a:pt x="1538" y="2291"/>
                  </a:lnTo>
                  <a:lnTo>
                    <a:pt x="1581" y="2311"/>
                  </a:lnTo>
                  <a:lnTo>
                    <a:pt x="1622" y="2330"/>
                  </a:lnTo>
                  <a:lnTo>
                    <a:pt x="1661" y="2353"/>
                  </a:lnTo>
                  <a:lnTo>
                    <a:pt x="1701" y="2376"/>
                  </a:lnTo>
                  <a:lnTo>
                    <a:pt x="1739" y="2403"/>
                  </a:lnTo>
                  <a:lnTo>
                    <a:pt x="1775" y="2431"/>
                  </a:lnTo>
                  <a:lnTo>
                    <a:pt x="1810" y="2459"/>
                  </a:lnTo>
                  <a:lnTo>
                    <a:pt x="1843" y="2490"/>
                  </a:lnTo>
                  <a:lnTo>
                    <a:pt x="1876" y="2523"/>
                  </a:lnTo>
                  <a:lnTo>
                    <a:pt x="1905" y="2556"/>
                  </a:lnTo>
                  <a:lnTo>
                    <a:pt x="1935" y="2591"/>
                  </a:lnTo>
                  <a:lnTo>
                    <a:pt x="1961" y="2627"/>
                  </a:lnTo>
                  <a:lnTo>
                    <a:pt x="1986" y="2665"/>
                  </a:lnTo>
                  <a:lnTo>
                    <a:pt x="2009" y="2704"/>
                  </a:lnTo>
                  <a:lnTo>
                    <a:pt x="2030" y="2744"/>
                  </a:lnTo>
                  <a:lnTo>
                    <a:pt x="2050" y="2785"/>
                  </a:lnTo>
                  <a:lnTo>
                    <a:pt x="2067" y="2826"/>
                  </a:lnTo>
                  <a:lnTo>
                    <a:pt x="2081" y="2869"/>
                  </a:lnTo>
                  <a:lnTo>
                    <a:pt x="2095" y="2913"/>
                  </a:lnTo>
                  <a:lnTo>
                    <a:pt x="2106" y="2958"/>
                  </a:lnTo>
                  <a:lnTo>
                    <a:pt x="2114" y="3004"/>
                  </a:lnTo>
                  <a:lnTo>
                    <a:pt x="2121" y="3050"/>
                  </a:lnTo>
                  <a:lnTo>
                    <a:pt x="2124" y="3096"/>
                  </a:lnTo>
                  <a:lnTo>
                    <a:pt x="2126" y="3144"/>
                  </a:lnTo>
                  <a:lnTo>
                    <a:pt x="2126" y="3144"/>
                  </a:lnTo>
                  <a:lnTo>
                    <a:pt x="2124" y="3192"/>
                  </a:lnTo>
                  <a:lnTo>
                    <a:pt x="2121" y="3239"/>
                  </a:lnTo>
                  <a:lnTo>
                    <a:pt x="2114" y="3286"/>
                  </a:lnTo>
                  <a:lnTo>
                    <a:pt x="2106" y="3330"/>
                  </a:lnTo>
                  <a:lnTo>
                    <a:pt x="2095" y="3376"/>
                  </a:lnTo>
                  <a:lnTo>
                    <a:pt x="2081" y="3419"/>
                  </a:lnTo>
                  <a:lnTo>
                    <a:pt x="2067" y="3462"/>
                  </a:lnTo>
                  <a:lnTo>
                    <a:pt x="2050" y="3505"/>
                  </a:lnTo>
                  <a:lnTo>
                    <a:pt x="2030" y="3546"/>
                  </a:lnTo>
                  <a:lnTo>
                    <a:pt x="2009" y="3585"/>
                  </a:lnTo>
                  <a:lnTo>
                    <a:pt x="1986" y="3623"/>
                  </a:lnTo>
                  <a:lnTo>
                    <a:pt x="1961" y="3661"/>
                  </a:lnTo>
                  <a:lnTo>
                    <a:pt x="1935" y="3697"/>
                  </a:lnTo>
                  <a:lnTo>
                    <a:pt x="1905" y="3732"/>
                  </a:lnTo>
                  <a:lnTo>
                    <a:pt x="1876" y="3766"/>
                  </a:lnTo>
                  <a:lnTo>
                    <a:pt x="1843" y="3798"/>
                  </a:lnTo>
                  <a:lnTo>
                    <a:pt x="1810" y="3829"/>
                  </a:lnTo>
                  <a:lnTo>
                    <a:pt x="1775" y="3859"/>
                  </a:lnTo>
                  <a:lnTo>
                    <a:pt x="1739" y="3885"/>
                  </a:lnTo>
                  <a:lnTo>
                    <a:pt x="1701" y="3911"/>
                  </a:lnTo>
                  <a:lnTo>
                    <a:pt x="1661" y="3936"/>
                  </a:lnTo>
                  <a:lnTo>
                    <a:pt x="1622" y="3957"/>
                  </a:lnTo>
                  <a:lnTo>
                    <a:pt x="1581" y="3979"/>
                  </a:lnTo>
                  <a:lnTo>
                    <a:pt x="1538" y="3997"/>
                  </a:lnTo>
                  <a:lnTo>
                    <a:pt x="1494" y="4013"/>
                  </a:lnTo>
                  <a:lnTo>
                    <a:pt x="1449" y="4028"/>
                  </a:lnTo>
                  <a:lnTo>
                    <a:pt x="1403" y="4040"/>
                  </a:lnTo>
                  <a:lnTo>
                    <a:pt x="1357" y="4051"/>
                  </a:lnTo>
                  <a:lnTo>
                    <a:pt x="1309" y="4060"/>
                  </a:lnTo>
                  <a:lnTo>
                    <a:pt x="1261" y="4064"/>
                  </a:lnTo>
                  <a:lnTo>
                    <a:pt x="1214" y="4068"/>
                  </a:lnTo>
                  <a:lnTo>
                    <a:pt x="1164" y="4069"/>
                  </a:lnTo>
                  <a:lnTo>
                    <a:pt x="1164" y="4069"/>
                  </a:lnTo>
                  <a:lnTo>
                    <a:pt x="1115" y="4068"/>
                  </a:lnTo>
                  <a:lnTo>
                    <a:pt x="1065" y="4064"/>
                  </a:lnTo>
                  <a:lnTo>
                    <a:pt x="1018" y="4060"/>
                  </a:lnTo>
                  <a:lnTo>
                    <a:pt x="970" y="4051"/>
                  </a:lnTo>
                  <a:lnTo>
                    <a:pt x="924" y="4040"/>
                  </a:lnTo>
                  <a:lnTo>
                    <a:pt x="878" y="4028"/>
                  </a:lnTo>
                  <a:lnTo>
                    <a:pt x="833" y="4013"/>
                  </a:lnTo>
                  <a:lnTo>
                    <a:pt x="789" y="3997"/>
                  </a:lnTo>
                  <a:lnTo>
                    <a:pt x="746" y="3979"/>
                  </a:lnTo>
                  <a:lnTo>
                    <a:pt x="705" y="3957"/>
                  </a:lnTo>
                  <a:lnTo>
                    <a:pt x="665" y="3936"/>
                  </a:lnTo>
                  <a:lnTo>
                    <a:pt x="626" y="3911"/>
                  </a:lnTo>
                  <a:lnTo>
                    <a:pt x="588" y="3885"/>
                  </a:lnTo>
                  <a:lnTo>
                    <a:pt x="552" y="3859"/>
                  </a:lnTo>
                  <a:lnTo>
                    <a:pt x="517" y="3829"/>
                  </a:lnTo>
                  <a:lnTo>
                    <a:pt x="484" y="3798"/>
                  </a:lnTo>
                  <a:lnTo>
                    <a:pt x="451" y="3766"/>
                  </a:lnTo>
                  <a:lnTo>
                    <a:pt x="422" y="3732"/>
                  </a:lnTo>
                  <a:lnTo>
                    <a:pt x="394" y="3697"/>
                  </a:lnTo>
                  <a:lnTo>
                    <a:pt x="366" y="3661"/>
                  </a:lnTo>
                  <a:lnTo>
                    <a:pt x="341" y="3623"/>
                  </a:lnTo>
                  <a:lnTo>
                    <a:pt x="318" y="3585"/>
                  </a:lnTo>
                  <a:lnTo>
                    <a:pt x="296" y="3546"/>
                  </a:lnTo>
                  <a:lnTo>
                    <a:pt x="277" y="3505"/>
                  </a:lnTo>
                  <a:lnTo>
                    <a:pt x="260" y="3462"/>
                  </a:lnTo>
                  <a:lnTo>
                    <a:pt x="245" y="3419"/>
                  </a:lnTo>
                  <a:lnTo>
                    <a:pt x="232" y="3376"/>
                  </a:lnTo>
                  <a:lnTo>
                    <a:pt x="221" y="3330"/>
                  </a:lnTo>
                  <a:lnTo>
                    <a:pt x="212" y="3286"/>
                  </a:lnTo>
                  <a:lnTo>
                    <a:pt x="206" y="3239"/>
                  </a:lnTo>
                  <a:lnTo>
                    <a:pt x="203" y="3192"/>
                  </a:lnTo>
                  <a:lnTo>
                    <a:pt x="201" y="3144"/>
                  </a:lnTo>
                  <a:lnTo>
                    <a:pt x="201" y="3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descr=" " title=" "/>
            <p:cNvSpPr>
              <a:spLocks noEditPoints="1"/>
            </p:cNvSpPr>
            <p:nvPr/>
          </p:nvSpPr>
          <p:spPr bwMode="auto">
            <a:xfrm>
              <a:off x="1965053" y="4144968"/>
              <a:ext cx="57193" cy="55823"/>
            </a:xfrm>
            <a:custGeom>
              <a:avLst/>
              <a:gdLst>
                <a:gd name="T0" fmla="*/ 299 w 668"/>
                <a:gd name="T1" fmla="*/ 2 h 652"/>
                <a:gd name="T2" fmla="*/ 204 w 668"/>
                <a:gd name="T3" fmla="*/ 26 h 652"/>
                <a:gd name="T4" fmla="*/ 122 w 668"/>
                <a:gd name="T5" fmla="*/ 76 h 652"/>
                <a:gd name="T6" fmla="*/ 57 w 668"/>
                <a:gd name="T7" fmla="*/ 145 h 652"/>
                <a:gd name="T8" fmla="*/ 15 w 668"/>
                <a:gd name="T9" fmla="*/ 231 h 652"/>
                <a:gd name="T10" fmla="*/ 0 w 668"/>
                <a:gd name="T11" fmla="*/ 326 h 652"/>
                <a:gd name="T12" fmla="*/ 6 w 668"/>
                <a:gd name="T13" fmla="*/ 392 h 652"/>
                <a:gd name="T14" fmla="*/ 41 w 668"/>
                <a:gd name="T15" fmla="*/ 482 h 652"/>
                <a:gd name="T16" fmla="*/ 99 w 668"/>
                <a:gd name="T17" fmla="*/ 557 h 652"/>
                <a:gd name="T18" fmla="*/ 174 w 668"/>
                <a:gd name="T19" fmla="*/ 613 h 652"/>
                <a:gd name="T20" fmla="*/ 266 w 668"/>
                <a:gd name="T21" fmla="*/ 646 h 652"/>
                <a:gd name="T22" fmla="*/ 334 w 668"/>
                <a:gd name="T23" fmla="*/ 652 h 652"/>
                <a:gd name="T24" fmla="*/ 433 w 668"/>
                <a:gd name="T25" fmla="*/ 637 h 652"/>
                <a:gd name="T26" fmla="*/ 520 w 668"/>
                <a:gd name="T27" fmla="*/ 598 h 652"/>
                <a:gd name="T28" fmla="*/ 591 w 668"/>
                <a:gd name="T29" fmla="*/ 534 h 652"/>
                <a:gd name="T30" fmla="*/ 642 w 668"/>
                <a:gd name="T31" fmla="*/ 453 h 652"/>
                <a:gd name="T32" fmla="*/ 667 w 668"/>
                <a:gd name="T33" fmla="*/ 361 h 652"/>
                <a:gd name="T34" fmla="*/ 667 w 668"/>
                <a:gd name="T35" fmla="*/ 293 h 652"/>
                <a:gd name="T36" fmla="*/ 642 w 668"/>
                <a:gd name="T37" fmla="*/ 199 h 652"/>
                <a:gd name="T38" fmla="*/ 591 w 668"/>
                <a:gd name="T39" fmla="*/ 120 h 652"/>
                <a:gd name="T40" fmla="*/ 520 w 668"/>
                <a:gd name="T41" fmla="*/ 56 h 652"/>
                <a:gd name="T42" fmla="*/ 433 w 668"/>
                <a:gd name="T43" fmla="*/ 15 h 652"/>
                <a:gd name="T44" fmla="*/ 334 w 668"/>
                <a:gd name="T45" fmla="*/ 0 h 652"/>
                <a:gd name="T46" fmla="*/ 334 w 668"/>
                <a:gd name="T47" fmla="*/ 451 h 652"/>
                <a:gd name="T48" fmla="*/ 294 w 668"/>
                <a:gd name="T49" fmla="*/ 446 h 652"/>
                <a:gd name="T50" fmla="*/ 260 w 668"/>
                <a:gd name="T51" fmla="*/ 430 h 652"/>
                <a:gd name="T52" fmla="*/ 232 w 668"/>
                <a:gd name="T53" fmla="*/ 405 h 652"/>
                <a:gd name="T54" fmla="*/ 212 w 668"/>
                <a:gd name="T55" fmla="*/ 375 h 652"/>
                <a:gd name="T56" fmla="*/ 202 w 668"/>
                <a:gd name="T57" fmla="*/ 339 h 652"/>
                <a:gd name="T58" fmla="*/ 202 w 668"/>
                <a:gd name="T59" fmla="*/ 315 h 652"/>
                <a:gd name="T60" fmla="*/ 212 w 668"/>
                <a:gd name="T61" fmla="*/ 278 h 652"/>
                <a:gd name="T62" fmla="*/ 232 w 668"/>
                <a:gd name="T63" fmla="*/ 247 h 652"/>
                <a:gd name="T64" fmla="*/ 260 w 668"/>
                <a:gd name="T65" fmla="*/ 224 h 652"/>
                <a:gd name="T66" fmla="*/ 294 w 668"/>
                <a:gd name="T67" fmla="*/ 207 h 652"/>
                <a:gd name="T68" fmla="*/ 334 w 668"/>
                <a:gd name="T69" fmla="*/ 203 h 652"/>
                <a:gd name="T70" fmla="*/ 360 w 668"/>
                <a:gd name="T71" fmla="*/ 204 h 652"/>
                <a:gd name="T72" fmla="*/ 397 w 668"/>
                <a:gd name="T73" fmla="*/ 217 h 652"/>
                <a:gd name="T74" fmla="*/ 428 w 668"/>
                <a:gd name="T75" fmla="*/ 239 h 652"/>
                <a:gd name="T76" fmla="*/ 451 w 668"/>
                <a:gd name="T77" fmla="*/ 267 h 652"/>
                <a:gd name="T78" fmla="*/ 464 w 668"/>
                <a:gd name="T79" fmla="*/ 301 h 652"/>
                <a:gd name="T80" fmla="*/ 466 w 668"/>
                <a:gd name="T81" fmla="*/ 326 h 652"/>
                <a:gd name="T82" fmla="*/ 461 w 668"/>
                <a:gd name="T83" fmla="*/ 364 h 652"/>
                <a:gd name="T84" fmla="*/ 444 w 668"/>
                <a:gd name="T85" fmla="*/ 397 h 652"/>
                <a:gd name="T86" fmla="*/ 418 w 668"/>
                <a:gd name="T87" fmla="*/ 423 h 652"/>
                <a:gd name="T88" fmla="*/ 385 w 668"/>
                <a:gd name="T89" fmla="*/ 441 h 652"/>
                <a:gd name="T90" fmla="*/ 347 w 668"/>
                <a:gd name="T91" fmla="*/ 4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8" h="652">
                  <a:moveTo>
                    <a:pt x="334" y="0"/>
                  </a:moveTo>
                  <a:lnTo>
                    <a:pt x="334" y="0"/>
                  </a:lnTo>
                  <a:lnTo>
                    <a:pt x="299" y="2"/>
                  </a:lnTo>
                  <a:lnTo>
                    <a:pt x="266" y="7"/>
                  </a:lnTo>
                  <a:lnTo>
                    <a:pt x="235" y="15"/>
                  </a:lnTo>
                  <a:lnTo>
                    <a:pt x="204" y="26"/>
                  </a:lnTo>
                  <a:lnTo>
                    <a:pt x="174" y="39"/>
                  </a:lnTo>
                  <a:lnTo>
                    <a:pt x="148" y="56"/>
                  </a:lnTo>
                  <a:lnTo>
                    <a:pt x="122" y="76"/>
                  </a:lnTo>
                  <a:lnTo>
                    <a:pt x="99" y="97"/>
                  </a:lnTo>
                  <a:lnTo>
                    <a:pt x="77" y="120"/>
                  </a:lnTo>
                  <a:lnTo>
                    <a:pt x="57" y="145"/>
                  </a:lnTo>
                  <a:lnTo>
                    <a:pt x="41" y="171"/>
                  </a:lnTo>
                  <a:lnTo>
                    <a:pt x="26" y="199"/>
                  </a:lnTo>
                  <a:lnTo>
                    <a:pt x="15" y="231"/>
                  </a:lnTo>
                  <a:lnTo>
                    <a:pt x="6" y="262"/>
                  </a:lnTo>
                  <a:lnTo>
                    <a:pt x="1" y="293"/>
                  </a:lnTo>
                  <a:lnTo>
                    <a:pt x="0" y="326"/>
                  </a:lnTo>
                  <a:lnTo>
                    <a:pt x="0" y="326"/>
                  </a:lnTo>
                  <a:lnTo>
                    <a:pt x="1" y="361"/>
                  </a:lnTo>
                  <a:lnTo>
                    <a:pt x="6" y="392"/>
                  </a:lnTo>
                  <a:lnTo>
                    <a:pt x="15" y="423"/>
                  </a:lnTo>
                  <a:lnTo>
                    <a:pt x="26" y="453"/>
                  </a:lnTo>
                  <a:lnTo>
                    <a:pt x="41" y="482"/>
                  </a:lnTo>
                  <a:lnTo>
                    <a:pt x="57" y="509"/>
                  </a:lnTo>
                  <a:lnTo>
                    <a:pt x="77" y="534"/>
                  </a:lnTo>
                  <a:lnTo>
                    <a:pt x="99" y="557"/>
                  </a:lnTo>
                  <a:lnTo>
                    <a:pt x="122" y="578"/>
                  </a:lnTo>
                  <a:lnTo>
                    <a:pt x="148" y="598"/>
                  </a:lnTo>
                  <a:lnTo>
                    <a:pt x="174" y="613"/>
                  </a:lnTo>
                  <a:lnTo>
                    <a:pt x="204" y="627"/>
                  </a:lnTo>
                  <a:lnTo>
                    <a:pt x="235" y="637"/>
                  </a:lnTo>
                  <a:lnTo>
                    <a:pt x="266" y="646"/>
                  </a:lnTo>
                  <a:lnTo>
                    <a:pt x="299" y="650"/>
                  </a:lnTo>
                  <a:lnTo>
                    <a:pt x="334" y="652"/>
                  </a:lnTo>
                  <a:lnTo>
                    <a:pt x="334" y="652"/>
                  </a:lnTo>
                  <a:lnTo>
                    <a:pt x="369" y="650"/>
                  </a:lnTo>
                  <a:lnTo>
                    <a:pt x="402" y="646"/>
                  </a:lnTo>
                  <a:lnTo>
                    <a:pt x="433" y="637"/>
                  </a:lnTo>
                  <a:lnTo>
                    <a:pt x="464" y="627"/>
                  </a:lnTo>
                  <a:lnTo>
                    <a:pt x="494" y="613"/>
                  </a:lnTo>
                  <a:lnTo>
                    <a:pt x="520" y="598"/>
                  </a:lnTo>
                  <a:lnTo>
                    <a:pt x="546" y="578"/>
                  </a:lnTo>
                  <a:lnTo>
                    <a:pt x="569" y="557"/>
                  </a:lnTo>
                  <a:lnTo>
                    <a:pt x="591" y="534"/>
                  </a:lnTo>
                  <a:lnTo>
                    <a:pt x="611" y="509"/>
                  </a:lnTo>
                  <a:lnTo>
                    <a:pt x="627" y="482"/>
                  </a:lnTo>
                  <a:lnTo>
                    <a:pt x="642" y="453"/>
                  </a:lnTo>
                  <a:lnTo>
                    <a:pt x="653" y="423"/>
                  </a:lnTo>
                  <a:lnTo>
                    <a:pt x="662" y="392"/>
                  </a:lnTo>
                  <a:lnTo>
                    <a:pt x="667" y="361"/>
                  </a:lnTo>
                  <a:lnTo>
                    <a:pt x="668" y="326"/>
                  </a:lnTo>
                  <a:lnTo>
                    <a:pt x="668" y="326"/>
                  </a:lnTo>
                  <a:lnTo>
                    <a:pt x="667" y="293"/>
                  </a:lnTo>
                  <a:lnTo>
                    <a:pt x="662" y="262"/>
                  </a:lnTo>
                  <a:lnTo>
                    <a:pt x="653" y="231"/>
                  </a:lnTo>
                  <a:lnTo>
                    <a:pt x="642" y="199"/>
                  </a:lnTo>
                  <a:lnTo>
                    <a:pt x="627" y="171"/>
                  </a:lnTo>
                  <a:lnTo>
                    <a:pt x="611" y="145"/>
                  </a:lnTo>
                  <a:lnTo>
                    <a:pt x="591" y="120"/>
                  </a:lnTo>
                  <a:lnTo>
                    <a:pt x="569" y="97"/>
                  </a:lnTo>
                  <a:lnTo>
                    <a:pt x="546" y="76"/>
                  </a:lnTo>
                  <a:lnTo>
                    <a:pt x="520" y="56"/>
                  </a:lnTo>
                  <a:lnTo>
                    <a:pt x="494" y="39"/>
                  </a:lnTo>
                  <a:lnTo>
                    <a:pt x="464" y="26"/>
                  </a:lnTo>
                  <a:lnTo>
                    <a:pt x="433" y="15"/>
                  </a:lnTo>
                  <a:lnTo>
                    <a:pt x="402" y="7"/>
                  </a:lnTo>
                  <a:lnTo>
                    <a:pt x="369" y="2"/>
                  </a:lnTo>
                  <a:lnTo>
                    <a:pt x="334" y="0"/>
                  </a:lnTo>
                  <a:lnTo>
                    <a:pt x="334" y="0"/>
                  </a:lnTo>
                  <a:close/>
                  <a:moveTo>
                    <a:pt x="334" y="451"/>
                  </a:moveTo>
                  <a:lnTo>
                    <a:pt x="334" y="451"/>
                  </a:lnTo>
                  <a:lnTo>
                    <a:pt x="321" y="451"/>
                  </a:lnTo>
                  <a:lnTo>
                    <a:pt x="308" y="448"/>
                  </a:lnTo>
                  <a:lnTo>
                    <a:pt x="294" y="446"/>
                  </a:lnTo>
                  <a:lnTo>
                    <a:pt x="283" y="441"/>
                  </a:lnTo>
                  <a:lnTo>
                    <a:pt x="271" y="436"/>
                  </a:lnTo>
                  <a:lnTo>
                    <a:pt x="260" y="430"/>
                  </a:lnTo>
                  <a:lnTo>
                    <a:pt x="250" y="423"/>
                  </a:lnTo>
                  <a:lnTo>
                    <a:pt x="240" y="415"/>
                  </a:lnTo>
                  <a:lnTo>
                    <a:pt x="232" y="405"/>
                  </a:lnTo>
                  <a:lnTo>
                    <a:pt x="224" y="397"/>
                  </a:lnTo>
                  <a:lnTo>
                    <a:pt x="217" y="385"/>
                  </a:lnTo>
                  <a:lnTo>
                    <a:pt x="212" y="375"/>
                  </a:lnTo>
                  <a:lnTo>
                    <a:pt x="207" y="364"/>
                  </a:lnTo>
                  <a:lnTo>
                    <a:pt x="204" y="352"/>
                  </a:lnTo>
                  <a:lnTo>
                    <a:pt x="202" y="339"/>
                  </a:lnTo>
                  <a:lnTo>
                    <a:pt x="202" y="326"/>
                  </a:lnTo>
                  <a:lnTo>
                    <a:pt x="202" y="326"/>
                  </a:lnTo>
                  <a:lnTo>
                    <a:pt x="202" y="315"/>
                  </a:lnTo>
                  <a:lnTo>
                    <a:pt x="204" y="301"/>
                  </a:lnTo>
                  <a:lnTo>
                    <a:pt x="207" y="290"/>
                  </a:lnTo>
                  <a:lnTo>
                    <a:pt x="212" y="278"/>
                  </a:lnTo>
                  <a:lnTo>
                    <a:pt x="217" y="267"/>
                  </a:lnTo>
                  <a:lnTo>
                    <a:pt x="224" y="257"/>
                  </a:lnTo>
                  <a:lnTo>
                    <a:pt x="232" y="247"/>
                  </a:lnTo>
                  <a:lnTo>
                    <a:pt x="240" y="239"/>
                  </a:lnTo>
                  <a:lnTo>
                    <a:pt x="250" y="231"/>
                  </a:lnTo>
                  <a:lnTo>
                    <a:pt x="260" y="224"/>
                  </a:lnTo>
                  <a:lnTo>
                    <a:pt x="271" y="217"/>
                  </a:lnTo>
                  <a:lnTo>
                    <a:pt x="283" y="212"/>
                  </a:lnTo>
                  <a:lnTo>
                    <a:pt x="294" y="207"/>
                  </a:lnTo>
                  <a:lnTo>
                    <a:pt x="308" y="204"/>
                  </a:lnTo>
                  <a:lnTo>
                    <a:pt x="321" y="203"/>
                  </a:lnTo>
                  <a:lnTo>
                    <a:pt x="334" y="203"/>
                  </a:lnTo>
                  <a:lnTo>
                    <a:pt x="334" y="203"/>
                  </a:lnTo>
                  <a:lnTo>
                    <a:pt x="347" y="203"/>
                  </a:lnTo>
                  <a:lnTo>
                    <a:pt x="360" y="204"/>
                  </a:lnTo>
                  <a:lnTo>
                    <a:pt x="374" y="207"/>
                  </a:lnTo>
                  <a:lnTo>
                    <a:pt x="385" y="212"/>
                  </a:lnTo>
                  <a:lnTo>
                    <a:pt x="397" y="217"/>
                  </a:lnTo>
                  <a:lnTo>
                    <a:pt x="408" y="224"/>
                  </a:lnTo>
                  <a:lnTo>
                    <a:pt x="418" y="231"/>
                  </a:lnTo>
                  <a:lnTo>
                    <a:pt x="428" y="239"/>
                  </a:lnTo>
                  <a:lnTo>
                    <a:pt x="436" y="247"/>
                  </a:lnTo>
                  <a:lnTo>
                    <a:pt x="444" y="257"/>
                  </a:lnTo>
                  <a:lnTo>
                    <a:pt x="451" y="267"/>
                  </a:lnTo>
                  <a:lnTo>
                    <a:pt x="456" y="278"/>
                  </a:lnTo>
                  <a:lnTo>
                    <a:pt x="461" y="290"/>
                  </a:lnTo>
                  <a:lnTo>
                    <a:pt x="464" y="301"/>
                  </a:lnTo>
                  <a:lnTo>
                    <a:pt x="466" y="315"/>
                  </a:lnTo>
                  <a:lnTo>
                    <a:pt x="466" y="326"/>
                  </a:lnTo>
                  <a:lnTo>
                    <a:pt x="466" y="326"/>
                  </a:lnTo>
                  <a:lnTo>
                    <a:pt x="466" y="339"/>
                  </a:lnTo>
                  <a:lnTo>
                    <a:pt x="464" y="352"/>
                  </a:lnTo>
                  <a:lnTo>
                    <a:pt x="461" y="364"/>
                  </a:lnTo>
                  <a:lnTo>
                    <a:pt x="456" y="375"/>
                  </a:lnTo>
                  <a:lnTo>
                    <a:pt x="451" y="385"/>
                  </a:lnTo>
                  <a:lnTo>
                    <a:pt x="444" y="397"/>
                  </a:lnTo>
                  <a:lnTo>
                    <a:pt x="436" y="405"/>
                  </a:lnTo>
                  <a:lnTo>
                    <a:pt x="428" y="415"/>
                  </a:lnTo>
                  <a:lnTo>
                    <a:pt x="418" y="423"/>
                  </a:lnTo>
                  <a:lnTo>
                    <a:pt x="408" y="430"/>
                  </a:lnTo>
                  <a:lnTo>
                    <a:pt x="397" y="436"/>
                  </a:lnTo>
                  <a:lnTo>
                    <a:pt x="385" y="441"/>
                  </a:lnTo>
                  <a:lnTo>
                    <a:pt x="374" y="446"/>
                  </a:lnTo>
                  <a:lnTo>
                    <a:pt x="360" y="448"/>
                  </a:lnTo>
                  <a:lnTo>
                    <a:pt x="347" y="451"/>
                  </a:lnTo>
                  <a:lnTo>
                    <a:pt x="334" y="451"/>
                  </a:lnTo>
                  <a:lnTo>
                    <a:pt x="334" y="4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descr="person with headset icon" title="person with headset icon"/>
          <p:cNvGrpSpPr>
            <a:grpSpLocks noChangeAspect="1"/>
          </p:cNvGrpSpPr>
          <p:nvPr/>
        </p:nvGrpSpPr>
        <p:grpSpPr>
          <a:xfrm>
            <a:off x="4962653" y="4395553"/>
            <a:ext cx="830812" cy="949499"/>
            <a:chOff x="5993976" y="1529443"/>
            <a:chExt cx="320040" cy="365760"/>
          </a:xfrm>
          <a:solidFill>
            <a:srgbClr val="70AE46"/>
          </a:solidFill>
        </p:grpSpPr>
        <p:sp>
          <p:nvSpPr>
            <p:cNvPr id="26" name="Freeform 5" descr=" " title=" "/>
            <p:cNvSpPr>
              <a:spLocks noEditPoints="1"/>
            </p:cNvSpPr>
            <p:nvPr/>
          </p:nvSpPr>
          <p:spPr bwMode="auto">
            <a:xfrm>
              <a:off x="5993976" y="1529443"/>
              <a:ext cx="320040" cy="365760"/>
            </a:xfrm>
            <a:custGeom>
              <a:avLst/>
              <a:gdLst>
                <a:gd name="T0" fmla="*/ 3240 w 3780"/>
                <a:gd name="T1" fmla="*/ 1249 h 4320"/>
                <a:gd name="T2" fmla="*/ 3189 w 3780"/>
                <a:gd name="T3" fmla="*/ 995 h 4320"/>
                <a:gd name="T4" fmla="*/ 3048 w 3780"/>
                <a:gd name="T5" fmla="*/ 718 h 4320"/>
                <a:gd name="T6" fmla="*/ 2825 w 3780"/>
                <a:gd name="T7" fmla="*/ 465 h 4320"/>
                <a:gd name="T8" fmla="*/ 2533 w 3780"/>
                <a:gd name="T9" fmla="*/ 248 h 4320"/>
                <a:gd name="T10" fmla="*/ 2184 w 3780"/>
                <a:gd name="T11" fmla="*/ 91 h 4320"/>
                <a:gd name="T12" fmla="*/ 1788 w 3780"/>
                <a:gd name="T13" fmla="*/ 8 h 4320"/>
                <a:gd name="T14" fmla="*/ 1452 w 3780"/>
                <a:gd name="T15" fmla="*/ 8 h 4320"/>
                <a:gd name="T16" fmla="*/ 1056 w 3780"/>
                <a:gd name="T17" fmla="*/ 91 h 4320"/>
                <a:gd name="T18" fmla="*/ 707 w 3780"/>
                <a:gd name="T19" fmla="*/ 248 h 4320"/>
                <a:gd name="T20" fmla="*/ 415 w 3780"/>
                <a:gd name="T21" fmla="*/ 465 h 4320"/>
                <a:gd name="T22" fmla="*/ 191 w 3780"/>
                <a:gd name="T23" fmla="*/ 718 h 4320"/>
                <a:gd name="T24" fmla="*/ 50 w 3780"/>
                <a:gd name="T25" fmla="*/ 995 h 4320"/>
                <a:gd name="T26" fmla="*/ 0 w 3780"/>
                <a:gd name="T27" fmla="*/ 1249 h 4320"/>
                <a:gd name="T28" fmla="*/ 180 w 3780"/>
                <a:gd name="T29" fmla="*/ 1276 h 4320"/>
                <a:gd name="T30" fmla="*/ 225 w 3780"/>
                <a:gd name="T31" fmla="*/ 1039 h 4320"/>
                <a:gd name="T32" fmla="*/ 352 w 3780"/>
                <a:gd name="T33" fmla="*/ 802 h 4320"/>
                <a:gd name="T34" fmla="*/ 552 w 3780"/>
                <a:gd name="T35" fmla="*/ 582 h 4320"/>
                <a:gd name="T36" fmla="*/ 814 w 3780"/>
                <a:gd name="T37" fmla="*/ 396 h 4320"/>
                <a:gd name="T38" fmla="*/ 1123 w 3780"/>
                <a:gd name="T39" fmla="*/ 258 h 4320"/>
                <a:gd name="T40" fmla="*/ 1472 w 3780"/>
                <a:gd name="T41" fmla="*/ 188 h 4320"/>
                <a:gd name="T42" fmla="*/ 1767 w 3780"/>
                <a:gd name="T43" fmla="*/ 188 h 4320"/>
                <a:gd name="T44" fmla="*/ 2117 w 3780"/>
                <a:gd name="T45" fmla="*/ 258 h 4320"/>
                <a:gd name="T46" fmla="*/ 2425 w 3780"/>
                <a:gd name="T47" fmla="*/ 396 h 4320"/>
                <a:gd name="T48" fmla="*/ 2687 w 3780"/>
                <a:gd name="T49" fmla="*/ 582 h 4320"/>
                <a:gd name="T50" fmla="*/ 2887 w 3780"/>
                <a:gd name="T51" fmla="*/ 802 h 4320"/>
                <a:gd name="T52" fmla="*/ 3015 w 3780"/>
                <a:gd name="T53" fmla="*/ 1039 h 4320"/>
                <a:gd name="T54" fmla="*/ 3060 w 3780"/>
                <a:gd name="T55" fmla="*/ 1276 h 4320"/>
                <a:gd name="T56" fmla="*/ 3060 w 3780"/>
                <a:gd name="T57" fmla="*/ 3154 h 4320"/>
                <a:gd name="T58" fmla="*/ 3045 w 3780"/>
                <a:gd name="T59" fmla="*/ 3716 h 4320"/>
                <a:gd name="T60" fmla="*/ 2958 w 3780"/>
                <a:gd name="T61" fmla="*/ 3858 h 4320"/>
                <a:gd name="T62" fmla="*/ 2815 w 3780"/>
                <a:gd name="T63" fmla="*/ 3944 h 4320"/>
                <a:gd name="T64" fmla="*/ 2519 w 3780"/>
                <a:gd name="T65" fmla="*/ 3870 h 4320"/>
                <a:gd name="T66" fmla="*/ 2493 w 3780"/>
                <a:gd name="T67" fmla="*/ 3806 h 4320"/>
                <a:gd name="T68" fmla="*/ 1702 w 3780"/>
                <a:gd name="T69" fmla="*/ 3780 h 4320"/>
                <a:gd name="T70" fmla="*/ 1600 w 3780"/>
                <a:gd name="T71" fmla="*/ 3801 h 4320"/>
                <a:gd name="T72" fmla="*/ 1499 w 3780"/>
                <a:gd name="T73" fmla="*/ 3879 h 4320"/>
                <a:gd name="T74" fmla="*/ 1445 w 3780"/>
                <a:gd name="T75" fmla="*/ 4001 h 4320"/>
                <a:gd name="T76" fmla="*/ 1445 w 3780"/>
                <a:gd name="T77" fmla="*/ 4112 h 4320"/>
                <a:gd name="T78" fmla="*/ 1499 w 3780"/>
                <a:gd name="T79" fmla="*/ 4224 h 4320"/>
                <a:gd name="T80" fmla="*/ 1600 w 3780"/>
                <a:gd name="T81" fmla="*/ 4300 h 4320"/>
                <a:gd name="T82" fmla="*/ 2430 w 3780"/>
                <a:gd name="T83" fmla="*/ 4320 h 4320"/>
                <a:gd name="T84" fmla="*/ 2493 w 3780"/>
                <a:gd name="T85" fmla="*/ 4293 h 4320"/>
                <a:gd name="T86" fmla="*/ 2519 w 3780"/>
                <a:gd name="T87" fmla="*/ 4140 h 4320"/>
                <a:gd name="T88" fmla="*/ 2791 w 3780"/>
                <a:gd name="T89" fmla="*/ 4134 h 4320"/>
                <a:gd name="T90" fmla="*/ 2917 w 3780"/>
                <a:gd name="T91" fmla="*/ 4098 h 4320"/>
                <a:gd name="T92" fmla="*/ 3028 w 3780"/>
                <a:gd name="T93" fmla="*/ 4035 h 4320"/>
                <a:gd name="T94" fmla="*/ 3119 w 3780"/>
                <a:gd name="T95" fmla="*/ 3947 h 4320"/>
                <a:gd name="T96" fmla="*/ 3187 w 3780"/>
                <a:gd name="T97" fmla="*/ 3840 h 4320"/>
                <a:gd name="T98" fmla="*/ 3229 w 3780"/>
                <a:gd name="T99" fmla="*/ 3717 h 4320"/>
                <a:gd name="T100" fmla="*/ 3240 w 3780"/>
                <a:gd name="T101" fmla="*/ 3241 h 4320"/>
                <a:gd name="T102" fmla="*/ 3740 w 3780"/>
                <a:gd name="T103" fmla="*/ 3226 h 4320"/>
                <a:gd name="T104" fmla="*/ 3780 w 3780"/>
                <a:gd name="T105" fmla="*/ 3150 h 4320"/>
                <a:gd name="T106" fmla="*/ 3765 w 3780"/>
                <a:gd name="T107" fmla="*/ 1660 h 4320"/>
                <a:gd name="T108" fmla="*/ 3689 w 3780"/>
                <a:gd name="T109" fmla="*/ 1621 h 4320"/>
                <a:gd name="T110" fmla="*/ 1685 w 3780"/>
                <a:gd name="T111" fmla="*/ 4139 h 4320"/>
                <a:gd name="T112" fmla="*/ 1626 w 3780"/>
                <a:gd name="T113" fmla="*/ 4083 h 4320"/>
                <a:gd name="T114" fmla="*/ 1626 w 3780"/>
                <a:gd name="T115" fmla="*/ 4010 h 4320"/>
                <a:gd name="T116" fmla="*/ 1685 w 3780"/>
                <a:gd name="T117" fmla="*/ 3963 h 4320"/>
                <a:gd name="T118" fmla="*/ 3240 w 3780"/>
                <a:gd name="T119" fmla="*/ 3060 h 4320"/>
                <a:gd name="T120" fmla="*/ 3600 w 3780"/>
                <a:gd name="T121" fmla="*/ 306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80" h="4320">
                  <a:moveTo>
                    <a:pt x="3689" y="1621"/>
                  </a:moveTo>
                  <a:lnTo>
                    <a:pt x="3240" y="1621"/>
                  </a:lnTo>
                  <a:lnTo>
                    <a:pt x="3240" y="1276"/>
                  </a:lnTo>
                  <a:lnTo>
                    <a:pt x="3240" y="1276"/>
                  </a:lnTo>
                  <a:lnTo>
                    <a:pt x="3240" y="1249"/>
                  </a:lnTo>
                  <a:lnTo>
                    <a:pt x="3238" y="1220"/>
                  </a:lnTo>
                  <a:lnTo>
                    <a:pt x="3231" y="1165"/>
                  </a:lnTo>
                  <a:lnTo>
                    <a:pt x="3221" y="1108"/>
                  </a:lnTo>
                  <a:lnTo>
                    <a:pt x="3208" y="1052"/>
                  </a:lnTo>
                  <a:lnTo>
                    <a:pt x="3189" y="995"/>
                  </a:lnTo>
                  <a:lnTo>
                    <a:pt x="3169" y="940"/>
                  </a:lnTo>
                  <a:lnTo>
                    <a:pt x="3144" y="883"/>
                  </a:lnTo>
                  <a:lnTo>
                    <a:pt x="3115" y="827"/>
                  </a:lnTo>
                  <a:lnTo>
                    <a:pt x="3083" y="774"/>
                  </a:lnTo>
                  <a:lnTo>
                    <a:pt x="3048" y="718"/>
                  </a:lnTo>
                  <a:lnTo>
                    <a:pt x="3010" y="666"/>
                  </a:lnTo>
                  <a:lnTo>
                    <a:pt x="2968" y="613"/>
                  </a:lnTo>
                  <a:lnTo>
                    <a:pt x="2922" y="562"/>
                  </a:lnTo>
                  <a:lnTo>
                    <a:pt x="2875" y="512"/>
                  </a:lnTo>
                  <a:lnTo>
                    <a:pt x="2825" y="465"/>
                  </a:lnTo>
                  <a:lnTo>
                    <a:pt x="2771" y="418"/>
                  </a:lnTo>
                  <a:lnTo>
                    <a:pt x="2716" y="373"/>
                  </a:lnTo>
                  <a:lnTo>
                    <a:pt x="2657" y="329"/>
                  </a:lnTo>
                  <a:lnTo>
                    <a:pt x="2597" y="287"/>
                  </a:lnTo>
                  <a:lnTo>
                    <a:pt x="2533" y="248"/>
                  </a:lnTo>
                  <a:lnTo>
                    <a:pt x="2467" y="211"/>
                  </a:lnTo>
                  <a:lnTo>
                    <a:pt x="2400" y="178"/>
                  </a:lnTo>
                  <a:lnTo>
                    <a:pt x="2330" y="146"/>
                  </a:lnTo>
                  <a:lnTo>
                    <a:pt x="2258" y="117"/>
                  </a:lnTo>
                  <a:lnTo>
                    <a:pt x="2184" y="91"/>
                  </a:lnTo>
                  <a:lnTo>
                    <a:pt x="2108" y="67"/>
                  </a:lnTo>
                  <a:lnTo>
                    <a:pt x="2031" y="49"/>
                  </a:lnTo>
                  <a:lnTo>
                    <a:pt x="1950" y="32"/>
                  </a:lnTo>
                  <a:lnTo>
                    <a:pt x="1870" y="18"/>
                  </a:lnTo>
                  <a:lnTo>
                    <a:pt x="1788" y="8"/>
                  </a:lnTo>
                  <a:lnTo>
                    <a:pt x="1705" y="3"/>
                  </a:lnTo>
                  <a:lnTo>
                    <a:pt x="1620" y="0"/>
                  </a:lnTo>
                  <a:lnTo>
                    <a:pt x="1620" y="0"/>
                  </a:lnTo>
                  <a:lnTo>
                    <a:pt x="1534" y="3"/>
                  </a:lnTo>
                  <a:lnTo>
                    <a:pt x="1452" y="8"/>
                  </a:lnTo>
                  <a:lnTo>
                    <a:pt x="1370" y="18"/>
                  </a:lnTo>
                  <a:lnTo>
                    <a:pt x="1287" y="32"/>
                  </a:lnTo>
                  <a:lnTo>
                    <a:pt x="1209" y="49"/>
                  </a:lnTo>
                  <a:lnTo>
                    <a:pt x="1131" y="67"/>
                  </a:lnTo>
                  <a:lnTo>
                    <a:pt x="1056" y="91"/>
                  </a:lnTo>
                  <a:lnTo>
                    <a:pt x="982" y="117"/>
                  </a:lnTo>
                  <a:lnTo>
                    <a:pt x="910" y="146"/>
                  </a:lnTo>
                  <a:lnTo>
                    <a:pt x="839" y="178"/>
                  </a:lnTo>
                  <a:lnTo>
                    <a:pt x="772" y="211"/>
                  </a:lnTo>
                  <a:lnTo>
                    <a:pt x="707" y="248"/>
                  </a:lnTo>
                  <a:lnTo>
                    <a:pt x="643" y="287"/>
                  </a:lnTo>
                  <a:lnTo>
                    <a:pt x="582" y="329"/>
                  </a:lnTo>
                  <a:lnTo>
                    <a:pt x="524" y="373"/>
                  </a:lnTo>
                  <a:lnTo>
                    <a:pt x="468" y="418"/>
                  </a:lnTo>
                  <a:lnTo>
                    <a:pt x="415" y="465"/>
                  </a:lnTo>
                  <a:lnTo>
                    <a:pt x="364" y="512"/>
                  </a:lnTo>
                  <a:lnTo>
                    <a:pt x="316" y="562"/>
                  </a:lnTo>
                  <a:lnTo>
                    <a:pt x="272" y="613"/>
                  </a:lnTo>
                  <a:lnTo>
                    <a:pt x="230" y="666"/>
                  </a:lnTo>
                  <a:lnTo>
                    <a:pt x="191" y="718"/>
                  </a:lnTo>
                  <a:lnTo>
                    <a:pt x="156" y="774"/>
                  </a:lnTo>
                  <a:lnTo>
                    <a:pt x="124" y="827"/>
                  </a:lnTo>
                  <a:lnTo>
                    <a:pt x="96" y="883"/>
                  </a:lnTo>
                  <a:lnTo>
                    <a:pt x="70" y="940"/>
                  </a:lnTo>
                  <a:lnTo>
                    <a:pt x="50" y="995"/>
                  </a:lnTo>
                  <a:lnTo>
                    <a:pt x="32" y="1052"/>
                  </a:lnTo>
                  <a:lnTo>
                    <a:pt x="18" y="1108"/>
                  </a:lnTo>
                  <a:lnTo>
                    <a:pt x="8" y="1165"/>
                  </a:lnTo>
                  <a:lnTo>
                    <a:pt x="2" y="1220"/>
                  </a:lnTo>
                  <a:lnTo>
                    <a:pt x="0" y="1249"/>
                  </a:lnTo>
                  <a:lnTo>
                    <a:pt x="0" y="1276"/>
                  </a:lnTo>
                  <a:lnTo>
                    <a:pt x="0" y="1422"/>
                  </a:lnTo>
                  <a:lnTo>
                    <a:pt x="180" y="1422"/>
                  </a:lnTo>
                  <a:lnTo>
                    <a:pt x="180" y="1276"/>
                  </a:lnTo>
                  <a:lnTo>
                    <a:pt x="180" y="1276"/>
                  </a:lnTo>
                  <a:lnTo>
                    <a:pt x="181" y="1229"/>
                  </a:lnTo>
                  <a:lnTo>
                    <a:pt x="186" y="1182"/>
                  </a:lnTo>
                  <a:lnTo>
                    <a:pt x="196" y="1135"/>
                  </a:lnTo>
                  <a:lnTo>
                    <a:pt x="208" y="1086"/>
                  </a:lnTo>
                  <a:lnTo>
                    <a:pt x="225" y="1039"/>
                  </a:lnTo>
                  <a:lnTo>
                    <a:pt x="243" y="990"/>
                  </a:lnTo>
                  <a:lnTo>
                    <a:pt x="267" y="943"/>
                  </a:lnTo>
                  <a:lnTo>
                    <a:pt x="292" y="896"/>
                  </a:lnTo>
                  <a:lnTo>
                    <a:pt x="321" y="849"/>
                  </a:lnTo>
                  <a:lnTo>
                    <a:pt x="352" y="802"/>
                  </a:lnTo>
                  <a:lnTo>
                    <a:pt x="388" y="757"/>
                  </a:lnTo>
                  <a:lnTo>
                    <a:pt x="425" y="712"/>
                  </a:lnTo>
                  <a:lnTo>
                    <a:pt x="465" y="668"/>
                  </a:lnTo>
                  <a:lnTo>
                    <a:pt x="507" y="624"/>
                  </a:lnTo>
                  <a:lnTo>
                    <a:pt x="552" y="582"/>
                  </a:lnTo>
                  <a:lnTo>
                    <a:pt x="601" y="542"/>
                  </a:lnTo>
                  <a:lnTo>
                    <a:pt x="651" y="503"/>
                  </a:lnTo>
                  <a:lnTo>
                    <a:pt x="703" y="467"/>
                  </a:lnTo>
                  <a:lnTo>
                    <a:pt x="757" y="430"/>
                  </a:lnTo>
                  <a:lnTo>
                    <a:pt x="814" y="396"/>
                  </a:lnTo>
                  <a:lnTo>
                    <a:pt x="871" y="364"/>
                  </a:lnTo>
                  <a:lnTo>
                    <a:pt x="932" y="334"/>
                  </a:lnTo>
                  <a:lnTo>
                    <a:pt x="994" y="307"/>
                  </a:lnTo>
                  <a:lnTo>
                    <a:pt x="1057" y="282"/>
                  </a:lnTo>
                  <a:lnTo>
                    <a:pt x="1123" y="258"/>
                  </a:lnTo>
                  <a:lnTo>
                    <a:pt x="1190" y="240"/>
                  </a:lnTo>
                  <a:lnTo>
                    <a:pt x="1259" y="222"/>
                  </a:lnTo>
                  <a:lnTo>
                    <a:pt x="1329" y="208"/>
                  </a:lnTo>
                  <a:lnTo>
                    <a:pt x="1400" y="196"/>
                  </a:lnTo>
                  <a:lnTo>
                    <a:pt x="1472" y="188"/>
                  </a:lnTo>
                  <a:lnTo>
                    <a:pt x="1546" y="183"/>
                  </a:lnTo>
                  <a:lnTo>
                    <a:pt x="1620" y="181"/>
                  </a:lnTo>
                  <a:lnTo>
                    <a:pt x="1620" y="181"/>
                  </a:lnTo>
                  <a:lnTo>
                    <a:pt x="1694" y="183"/>
                  </a:lnTo>
                  <a:lnTo>
                    <a:pt x="1767" y="188"/>
                  </a:lnTo>
                  <a:lnTo>
                    <a:pt x="1840" y="196"/>
                  </a:lnTo>
                  <a:lnTo>
                    <a:pt x="1910" y="208"/>
                  </a:lnTo>
                  <a:lnTo>
                    <a:pt x="1981" y="222"/>
                  </a:lnTo>
                  <a:lnTo>
                    <a:pt x="2049" y="240"/>
                  </a:lnTo>
                  <a:lnTo>
                    <a:pt x="2117" y="258"/>
                  </a:lnTo>
                  <a:lnTo>
                    <a:pt x="2182" y="282"/>
                  </a:lnTo>
                  <a:lnTo>
                    <a:pt x="2246" y="307"/>
                  </a:lnTo>
                  <a:lnTo>
                    <a:pt x="2308" y="334"/>
                  </a:lnTo>
                  <a:lnTo>
                    <a:pt x="2368" y="364"/>
                  </a:lnTo>
                  <a:lnTo>
                    <a:pt x="2425" y="396"/>
                  </a:lnTo>
                  <a:lnTo>
                    <a:pt x="2483" y="430"/>
                  </a:lnTo>
                  <a:lnTo>
                    <a:pt x="2536" y="467"/>
                  </a:lnTo>
                  <a:lnTo>
                    <a:pt x="2588" y="503"/>
                  </a:lnTo>
                  <a:lnTo>
                    <a:pt x="2639" y="542"/>
                  </a:lnTo>
                  <a:lnTo>
                    <a:pt x="2687" y="582"/>
                  </a:lnTo>
                  <a:lnTo>
                    <a:pt x="2731" y="624"/>
                  </a:lnTo>
                  <a:lnTo>
                    <a:pt x="2775" y="668"/>
                  </a:lnTo>
                  <a:lnTo>
                    <a:pt x="2815" y="712"/>
                  </a:lnTo>
                  <a:lnTo>
                    <a:pt x="2852" y="757"/>
                  </a:lnTo>
                  <a:lnTo>
                    <a:pt x="2887" y="802"/>
                  </a:lnTo>
                  <a:lnTo>
                    <a:pt x="2919" y="849"/>
                  </a:lnTo>
                  <a:lnTo>
                    <a:pt x="2947" y="896"/>
                  </a:lnTo>
                  <a:lnTo>
                    <a:pt x="2973" y="943"/>
                  </a:lnTo>
                  <a:lnTo>
                    <a:pt x="2994" y="990"/>
                  </a:lnTo>
                  <a:lnTo>
                    <a:pt x="3015" y="1039"/>
                  </a:lnTo>
                  <a:lnTo>
                    <a:pt x="3031" y="1086"/>
                  </a:lnTo>
                  <a:lnTo>
                    <a:pt x="3043" y="1135"/>
                  </a:lnTo>
                  <a:lnTo>
                    <a:pt x="3053" y="1182"/>
                  </a:lnTo>
                  <a:lnTo>
                    <a:pt x="3058" y="1229"/>
                  </a:lnTo>
                  <a:lnTo>
                    <a:pt x="3060" y="1276"/>
                  </a:lnTo>
                  <a:lnTo>
                    <a:pt x="3060" y="1710"/>
                  </a:lnTo>
                  <a:lnTo>
                    <a:pt x="3060" y="1801"/>
                  </a:lnTo>
                  <a:lnTo>
                    <a:pt x="3060" y="3150"/>
                  </a:lnTo>
                  <a:lnTo>
                    <a:pt x="3060" y="3150"/>
                  </a:lnTo>
                  <a:lnTo>
                    <a:pt x="3060" y="3154"/>
                  </a:lnTo>
                  <a:lnTo>
                    <a:pt x="3060" y="3612"/>
                  </a:lnTo>
                  <a:lnTo>
                    <a:pt x="3060" y="3612"/>
                  </a:lnTo>
                  <a:lnTo>
                    <a:pt x="3058" y="3647"/>
                  </a:lnTo>
                  <a:lnTo>
                    <a:pt x="3053" y="3682"/>
                  </a:lnTo>
                  <a:lnTo>
                    <a:pt x="3045" y="3716"/>
                  </a:lnTo>
                  <a:lnTo>
                    <a:pt x="3033" y="3748"/>
                  </a:lnTo>
                  <a:lnTo>
                    <a:pt x="3018" y="3778"/>
                  </a:lnTo>
                  <a:lnTo>
                    <a:pt x="2999" y="3806"/>
                  </a:lnTo>
                  <a:lnTo>
                    <a:pt x="2979" y="3833"/>
                  </a:lnTo>
                  <a:lnTo>
                    <a:pt x="2958" y="3858"/>
                  </a:lnTo>
                  <a:lnTo>
                    <a:pt x="2932" y="3880"/>
                  </a:lnTo>
                  <a:lnTo>
                    <a:pt x="2905" y="3900"/>
                  </a:lnTo>
                  <a:lnTo>
                    <a:pt x="2877" y="3919"/>
                  </a:lnTo>
                  <a:lnTo>
                    <a:pt x="2847" y="3932"/>
                  </a:lnTo>
                  <a:lnTo>
                    <a:pt x="2815" y="3944"/>
                  </a:lnTo>
                  <a:lnTo>
                    <a:pt x="2781" y="3952"/>
                  </a:lnTo>
                  <a:lnTo>
                    <a:pt x="2746" y="3959"/>
                  </a:lnTo>
                  <a:lnTo>
                    <a:pt x="2711" y="3961"/>
                  </a:lnTo>
                  <a:lnTo>
                    <a:pt x="2519" y="3961"/>
                  </a:lnTo>
                  <a:lnTo>
                    <a:pt x="2519" y="3870"/>
                  </a:lnTo>
                  <a:lnTo>
                    <a:pt x="2519" y="3870"/>
                  </a:lnTo>
                  <a:lnTo>
                    <a:pt x="2518" y="3852"/>
                  </a:lnTo>
                  <a:lnTo>
                    <a:pt x="2513" y="3835"/>
                  </a:lnTo>
                  <a:lnTo>
                    <a:pt x="2504" y="3820"/>
                  </a:lnTo>
                  <a:lnTo>
                    <a:pt x="2493" y="3806"/>
                  </a:lnTo>
                  <a:lnTo>
                    <a:pt x="2479" y="3796"/>
                  </a:lnTo>
                  <a:lnTo>
                    <a:pt x="2464" y="3788"/>
                  </a:lnTo>
                  <a:lnTo>
                    <a:pt x="2447" y="3783"/>
                  </a:lnTo>
                  <a:lnTo>
                    <a:pt x="2430" y="3780"/>
                  </a:lnTo>
                  <a:lnTo>
                    <a:pt x="1702" y="3780"/>
                  </a:lnTo>
                  <a:lnTo>
                    <a:pt x="1702" y="3780"/>
                  </a:lnTo>
                  <a:lnTo>
                    <a:pt x="1675" y="3781"/>
                  </a:lnTo>
                  <a:lnTo>
                    <a:pt x="1648" y="3786"/>
                  </a:lnTo>
                  <a:lnTo>
                    <a:pt x="1623" y="3793"/>
                  </a:lnTo>
                  <a:lnTo>
                    <a:pt x="1600" y="3801"/>
                  </a:lnTo>
                  <a:lnTo>
                    <a:pt x="1576" y="3813"/>
                  </a:lnTo>
                  <a:lnTo>
                    <a:pt x="1556" y="3827"/>
                  </a:lnTo>
                  <a:lnTo>
                    <a:pt x="1536" y="3842"/>
                  </a:lnTo>
                  <a:lnTo>
                    <a:pt x="1516" y="3858"/>
                  </a:lnTo>
                  <a:lnTo>
                    <a:pt x="1499" y="3879"/>
                  </a:lnTo>
                  <a:lnTo>
                    <a:pt x="1484" y="3900"/>
                  </a:lnTo>
                  <a:lnTo>
                    <a:pt x="1472" y="3922"/>
                  </a:lnTo>
                  <a:lnTo>
                    <a:pt x="1460" y="3947"/>
                  </a:lnTo>
                  <a:lnTo>
                    <a:pt x="1452" y="3973"/>
                  </a:lnTo>
                  <a:lnTo>
                    <a:pt x="1445" y="4001"/>
                  </a:lnTo>
                  <a:lnTo>
                    <a:pt x="1442" y="4030"/>
                  </a:lnTo>
                  <a:lnTo>
                    <a:pt x="1440" y="4058"/>
                  </a:lnTo>
                  <a:lnTo>
                    <a:pt x="1440" y="4058"/>
                  </a:lnTo>
                  <a:lnTo>
                    <a:pt x="1442" y="4085"/>
                  </a:lnTo>
                  <a:lnTo>
                    <a:pt x="1445" y="4112"/>
                  </a:lnTo>
                  <a:lnTo>
                    <a:pt x="1452" y="4137"/>
                  </a:lnTo>
                  <a:lnTo>
                    <a:pt x="1460" y="4161"/>
                  </a:lnTo>
                  <a:lnTo>
                    <a:pt x="1472" y="4184"/>
                  </a:lnTo>
                  <a:lnTo>
                    <a:pt x="1484" y="4204"/>
                  </a:lnTo>
                  <a:lnTo>
                    <a:pt x="1499" y="4224"/>
                  </a:lnTo>
                  <a:lnTo>
                    <a:pt x="1516" y="4243"/>
                  </a:lnTo>
                  <a:lnTo>
                    <a:pt x="1536" y="4261"/>
                  </a:lnTo>
                  <a:lnTo>
                    <a:pt x="1556" y="4276"/>
                  </a:lnTo>
                  <a:lnTo>
                    <a:pt x="1576" y="4288"/>
                  </a:lnTo>
                  <a:lnTo>
                    <a:pt x="1600" y="4300"/>
                  </a:lnTo>
                  <a:lnTo>
                    <a:pt x="1623" y="4308"/>
                  </a:lnTo>
                  <a:lnTo>
                    <a:pt x="1648" y="4315"/>
                  </a:lnTo>
                  <a:lnTo>
                    <a:pt x="1675" y="4318"/>
                  </a:lnTo>
                  <a:lnTo>
                    <a:pt x="1702" y="4320"/>
                  </a:lnTo>
                  <a:lnTo>
                    <a:pt x="2430" y="4320"/>
                  </a:lnTo>
                  <a:lnTo>
                    <a:pt x="2430" y="4320"/>
                  </a:lnTo>
                  <a:lnTo>
                    <a:pt x="2447" y="4318"/>
                  </a:lnTo>
                  <a:lnTo>
                    <a:pt x="2464" y="4313"/>
                  </a:lnTo>
                  <a:lnTo>
                    <a:pt x="2479" y="4305"/>
                  </a:lnTo>
                  <a:lnTo>
                    <a:pt x="2493" y="4293"/>
                  </a:lnTo>
                  <a:lnTo>
                    <a:pt x="2504" y="4280"/>
                  </a:lnTo>
                  <a:lnTo>
                    <a:pt x="2513" y="4265"/>
                  </a:lnTo>
                  <a:lnTo>
                    <a:pt x="2518" y="4248"/>
                  </a:lnTo>
                  <a:lnTo>
                    <a:pt x="2519" y="4231"/>
                  </a:lnTo>
                  <a:lnTo>
                    <a:pt x="2519" y="4140"/>
                  </a:lnTo>
                  <a:lnTo>
                    <a:pt x="2711" y="4140"/>
                  </a:lnTo>
                  <a:lnTo>
                    <a:pt x="2711" y="4140"/>
                  </a:lnTo>
                  <a:lnTo>
                    <a:pt x="2738" y="4140"/>
                  </a:lnTo>
                  <a:lnTo>
                    <a:pt x="2765" y="4137"/>
                  </a:lnTo>
                  <a:lnTo>
                    <a:pt x="2791" y="4134"/>
                  </a:lnTo>
                  <a:lnTo>
                    <a:pt x="2818" y="4130"/>
                  </a:lnTo>
                  <a:lnTo>
                    <a:pt x="2843" y="4124"/>
                  </a:lnTo>
                  <a:lnTo>
                    <a:pt x="2869" y="4117"/>
                  </a:lnTo>
                  <a:lnTo>
                    <a:pt x="2892" y="4109"/>
                  </a:lnTo>
                  <a:lnTo>
                    <a:pt x="2917" y="4098"/>
                  </a:lnTo>
                  <a:lnTo>
                    <a:pt x="2941" y="4088"/>
                  </a:lnTo>
                  <a:lnTo>
                    <a:pt x="2963" y="4077"/>
                  </a:lnTo>
                  <a:lnTo>
                    <a:pt x="2984" y="4063"/>
                  </a:lnTo>
                  <a:lnTo>
                    <a:pt x="3006" y="4050"/>
                  </a:lnTo>
                  <a:lnTo>
                    <a:pt x="3028" y="4035"/>
                  </a:lnTo>
                  <a:lnTo>
                    <a:pt x="3046" y="4020"/>
                  </a:lnTo>
                  <a:lnTo>
                    <a:pt x="3067" y="4003"/>
                  </a:lnTo>
                  <a:lnTo>
                    <a:pt x="3085" y="3986"/>
                  </a:lnTo>
                  <a:lnTo>
                    <a:pt x="3102" y="3968"/>
                  </a:lnTo>
                  <a:lnTo>
                    <a:pt x="3119" y="3947"/>
                  </a:lnTo>
                  <a:lnTo>
                    <a:pt x="3135" y="3927"/>
                  </a:lnTo>
                  <a:lnTo>
                    <a:pt x="3149" y="3907"/>
                  </a:lnTo>
                  <a:lnTo>
                    <a:pt x="3164" y="3885"/>
                  </a:lnTo>
                  <a:lnTo>
                    <a:pt x="3176" y="3863"/>
                  </a:lnTo>
                  <a:lnTo>
                    <a:pt x="3187" y="3840"/>
                  </a:lnTo>
                  <a:lnTo>
                    <a:pt x="3198" y="3818"/>
                  </a:lnTo>
                  <a:lnTo>
                    <a:pt x="3208" y="3793"/>
                  </a:lnTo>
                  <a:lnTo>
                    <a:pt x="3216" y="3770"/>
                  </a:lnTo>
                  <a:lnTo>
                    <a:pt x="3223" y="3744"/>
                  </a:lnTo>
                  <a:lnTo>
                    <a:pt x="3229" y="3717"/>
                  </a:lnTo>
                  <a:lnTo>
                    <a:pt x="3234" y="3692"/>
                  </a:lnTo>
                  <a:lnTo>
                    <a:pt x="3238" y="3665"/>
                  </a:lnTo>
                  <a:lnTo>
                    <a:pt x="3240" y="3639"/>
                  </a:lnTo>
                  <a:lnTo>
                    <a:pt x="3240" y="3612"/>
                  </a:lnTo>
                  <a:lnTo>
                    <a:pt x="3240" y="3241"/>
                  </a:lnTo>
                  <a:lnTo>
                    <a:pt x="3689" y="3241"/>
                  </a:lnTo>
                  <a:lnTo>
                    <a:pt x="3689" y="3241"/>
                  </a:lnTo>
                  <a:lnTo>
                    <a:pt x="3708" y="3239"/>
                  </a:lnTo>
                  <a:lnTo>
                    <a:pt x="3725" y="3232"/>
                  </a:lnTo>
                  <a:lnTo>
                    <a:pt x="3740" y="3226"/>
                  </a:lnTo>
                  <a:lnTo>
                    <a:pt x="3753" y="3214"/>
                  </a:lnTo>
                  <a:lnTo>
                    <a:pt x="3765" y="3201"/>
                  </a:lnTo>
                  <a:lnTo>
                    <a:pt x="3773" y="3185"/>
                  </a:lnTo>
                  <a:lnTo>
                    <a:pt x="3778" y="3169"/>
                  </a:lnTo>
                  <a:lnTo>
                    <a:pt x="3780" y="3150"/>
                  </a:lnTo>
                  <a:lnTo>
                    <a:pt x="3780" y="1710"/>
                  </a:lnTo>
                  <a:lnTo>
                    <a:pt x="3780" y="1710"/>
                  </a:lnTo>
                  <a:lnTo>
                    <a:pt x="3778" y="1692"/>
                  </a:lnTo>
                  <a:lnTo>
                    <a:pt x="3773" y="1675"/>
                  </a:lnTo>
                  <a:lnTo>
                    <a:pt x="3765" y="1660"/>
                  </a:lnTo>
                  <a:lnTo>
                    <a:pt x="3753" y="1646"/>
                  </a:lnTo>
                  <a:lnTo>
                    <a:pt x="3740" y="1636"/>
                  </a:lnTo>
                  <a:lnTo>
                    <a:pt x="3725" y="1628"/>
                  </a:lnTo>
                  <a:lnTo>
                    <a:pt x="3708" y="1623"/>
                  </a:lnTo>
                  <a:lnTo>
                    <a:pt x="3689" y="1621"/>
                  </a:lnTo>
                  <a:lnTo>
                    <a:pt x="3689" y="1621"/>
                  </a:lnTo>
                  <a:close/>
                  <a:moveTo>
                    <a:pt x="2340" y="4140"/>
                  </a:moveTo>
                  <a:lnTo>
                    <a:pt x="1702" y="4140"/>
                  </a:lnTo>
                  <a:lnTo>
                    <a:pt x="1702" y="4140"/>
                  </a:lnTo>
                  <a:lnTo>
                    <a:pt x="1685" y="4139"/>
                  </a:lnTo>
                  <a:lnTo>
                    <a:pt x="1670" y="4134"/>
                  </a:lnTo>
                  <a:lnTo>
                    <a:pt x="1655" y="4125"/>
                  </a:lnTo>
                  <a:lnTo>
                    <a:pt x="1643" y="4114"/>
                  </a:lnTo>
                  <a:lnTo>
                    <a:pt x="1633" y="4100"/>
                  </a:lnTo>
                  <a:lnTo>
                    <a:pt x="1626" y="4083"/>
                  </a:lnTo>
                  <a:lnTo>
                    <a:pt x="1621" y="4063"/>
                  </a:lnTo>
                  <a:lnTo>
                    <a:pt x="1620" y="4041"/>
                  </a:lnTo>
                  <a:lnTo>
                    <a:pt x="1620" y="4041"/>
                  </a:lnTo>
                  <a:lnTo>
                    <a:pt x="1621" y="4025"/>
                  </a:lnTo>
                  <a:lnTo>
                    <a:pt x="1626" y="4010"/>
                  </a:lnTo>
                  <a:lnTo>
                    <a:pt x="1633" y="3996"/>
                  </a:lnTo>
                  <a:lnTo>
                    <a:pt x="1643" y="3984"/>
                  </a:lnTo>
                  <a:lnTo>
                    <a:pt x="1655" y="3974"/>
                  </a:lnTo>
                  <a:lnTo>
                    <a:pt x="1670" y="3968"/>
                  </a:lnTo>
                  <a:lnTo>
                    <a:pt x="1685" y="3963"/>
                  </a:lnTo>
                  <a:lnTo>
                    <a:pt x="1702" y="3961"/>
                  </a:lnTo>
                  <a:lnTo>
                    <a:pt x="2340" y="3961"/>
                  </a:lnTo>
                  <a:lnTo>
                    <a:pt x="2340" y="4140"/>
                  </a:lnTo>
                  <a:close/>
                  <a:moveTo>
                    <a:pt x="3600" y="3060"/>
                  </a:moveTo>
                  <a:lnTo>
                    <a:pt x="3240" y="3060"/>
                  </a:lnTo>
                  <a:lnTo>
                    <a:pt x="3240" y="3060"/>
                  </a:lnTo>
                  <a:lnTo>
                    <a:pt x="3240" y="3056"/>
                  </a:lnTo>
                  <a:lnTo>
                    <a:pt x="3240" y="1801"/>
                  </a:lnTo>
                  <a:lnTo>
                    <a:pt x="3600" y="1801"/>
                  </a:lnTo>
                  <a:lnTo>
                    <a:pt x="3600" y="30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 descr=" " title=" "/>
            <p:cNvSpPr>
              <a:spLocks noEditPoints="1"/>
            </p:cNvSpPr>
            <p:nvPr/>
          </p:nvSpPr>
          <p:spPr bwMode="auto">
            <a:xfrm>
              <a:off x="6024371" y="1561108"/>
              <a:ext cx="213445" cy="272711"/>
            </a:xfrm>
            <a:custGeom>
              <a:avLst/>
              <a:gdLst>
                <a:gd name="T0" fmla="*/ 2515 w 2521"/>
                <a:gd name="T1" fmla="*/ 1130 h 3221"/>
                <a:gd name="T2" fmla="*/ 2444 w 2521"/>
                <a:gd name="T3" fmla="*/ 826 h 3221"/>
                <a:gd name="T4" fmla="*/ 2305 w 2521"/>
                <a:gd name="T5" fmla="*/ 556 h 3221"/>
                <a:gd name="T6" fmla="*/ 2107 w 2521"/>
                <a:gd name="T7" fmla="*/ 328 h 3221"/>
                <a:gd name="T8" fmla="*/ 1860 w 2521"/>
                <a:gd name="T9" fmla="*/ 153 h 3221"/>
                <a:gd name="T10" fmla="*/ 1575 w 2521"/>
                <a:gd name="T11" fmla="*/ 41 h 3221"/>
                <a:gd name="T12" fmla="*/ 1261 w 2521"/>
                <a:gd name="T13" fmla="*/ 0 h 3221"/>
                <a:gd name="T14" fmla="*/ 1007 w 2521"/>
                <a:gd name="T15" fmla="*/ 25 h 3221"/>
                <a:gd name="T16" fmla="*/ 715 w 2521"/>
                <a:gd name="T17" fmla="*/ 124 h 3221"/>
                <a:gd name="T18" fmla="*/ 460 w 2521"/>
                <a:gd name="T19" fmla="*/ 289 h 3221"/>
                <a:gd name="T20" fmla="*/ 252 w 2521"/>
                <a:gd name="T21" fmla="*/ 507 h 3221"/>
                <a:gd name="T22" fmla="*/ 99 w 2521"/>
                <a:gd name="T23" fmla="*/ 771 h 3221"/>
                <a:gd name="T24" fmla="*/ 15 w 2521"/>
                <a:gd name="T25" fmla="*/ 1069 h 3221"/>
                <a:gd name="T26" fmla="*/ 0 w 2521"/>
                <a:gd name="T27" fmla="*/ 1581 h 3221"/>
                <a:gd name="T28" fmla="*/ 39 w 2521"/>
                <a:gd name="T29" fmla="*/ 1909 h 3221"/>
                <a:gd name="T30" fmla="*/ 146 w 2521"/>
                <a:gd name="T31" fmla="*/ 2254 h 3221"/>
                <a:gd name="T32" fmla="*/ 316 w 2521"/>
                <a:gd name="T33" fmla="*/ 2587 h 3221"/>
                <a:gd name="T34" fmla="*/ 541 w 2521"/>
                <a:gd name="T35" fmla="*/ 2877 h 3221"/>
                <a:gd name="T36" fmla="*/ 756 w 2521"/>
                <a:gd name="T37" fmla="*/ 3058 h 3221"/>
                <a:gd name="T38" fmla="*/ 903 w 2521"/>
                <a:gd name="T39" fmla="*/ 3140 h 3221"/>
                <a:gd name="T40" fmla="*/ 1061 w 2521"/>
                <a:gd name="T41" fmla="*/ 3196 h 3221"/>
                <a:gd name="T42" fmla="*/ 1227 w 2521"/>
                <a:gd name="T43" fmla="*/ 3221 h 3221"/>
                <a:gd name="T44" fmla="*/ 1355 w 2521"/>
                <a:gd name="T45" fmla="*/ 3216 h 3221"/>
                <a:gd name="T46" fmla="*/ 1509 w 2521"/>
                <a:gd name="T47" fmla="*/ 3182 h 3221"/>
                <a:gd name="T48" fmla="*/ 1659 w 2521"/>
                <a:gd name="T49" fmla="*/ 3120 h 3221"/>
                <a:gd name="T50" fmla="*/ 1907 w 2521"/>
                <a:gd name="T51" fmla="*/ 2951 h 3221"/>
                <a:gd name="T52" fmla="*/ 2145 w 2521"/>
                <a:gd name="T53" fmla="*/ 2691 h 3221"/>
                <a:gd name="T54" fmla="*/ 2335 w 2521"/>
                <a:gd name="T55" fmla="*/ 2378 h 3221"/>
                <a:gd name="T56" fmla="*/ 2463 w 2521"/>
                <a:gd name="T57" fmla="*/ 2036 h 3221"/>
                <a:gd name="T58" fmla="*/ 2520 w 2521"/>
                <a:gd name="T59" fmla="*/ 1690 h 3221"/>
                <a:gd name="T60" fmla="*/ 181 w 2521"/>
                <a:gd name="T61" fmla="*/ 1262 h 3221"/>
                <a:gd name="T62" fmla="*/ 215 w 2521"/>
                <a:gd name="T63" fmla="*/ 992 h 3221"/>
                <a:gd name="T64" fmla="*/ 311 w 2521"/>
                <a:gd name="T65" fmla="*/ 747 h 3221"/>
                <a:gd name="T66" fmla="*/ 462 w 2521"/>
                <a:gd name="T67" fmla="*/ 534 h 3221"/>
                <a:gd name="T68" fmla="*/ 656 w 2521"/>
                <a:gd name="T69" fmla="*/ 364 h 3221"/>
                <a:gd name="T70" fmla="*/ 890 w 2521"/>
                <a:gd name="T71" fmla="*/ 245 h 3221"/>
                <a:gd name="T72" fmla="*/ 1150 w 2521"/>
                <a:gd name="T73" fmla="*/ 185 h 3221"/>
                <a:gd name="T74" fmla="*/ 1372 w 2521"/>
                <a:gd name="T75" fmla="*/ 185 h 3221"/>
                <a:gd name="T76" fmla="*/ 1632 w 2521"/>
                <a:gd name="T77" fmla="*/ 245 h 3221"/>
                <a:gd name="T78" fmla="*/ 1865 w 2521"/>
                <a:gd name="T79" fmla="*/ 364 h 3221"/>
                <a:gd name="T80" fmla="*/ 2060 w 2521"/>
                <a:gd name="T81" fmla="*/ 534 h 3221"/>
                <a:gd name="T82" fmla="*/ 2211 w 2521"/>
                <a:gd name="T83" fmla="*/ 744 h 3221"/>
                <a:gd name="T84" fmla="*/ 2306 w 2521"/>
                <a:gd name="T85" fmla="*/ 989 h 3221"/>
                <a:gd name="T86" fmla="*/ 2340 w 2521"/>
                <a:gd name="T87" fmla="*/ 1257 h 3221"/>
                <a:gd name="T88" fmla="*/ 2328 w 2521"/>
                <a:gd name="T89" fmla="*/ 1801 h 3221"/>
                <a:gd name="T90" fmla="*/ 2253 w 2521"/>
                <a:gd name="T91" fmla="*/ 2107 h 3221"/>
                <a:gd name="T92" fmla="*/ 2118 w 2521"/>
                <a:gd name="T93" fmla="*/ 2402 h 3221"/>
                <a:gd name="T94" fmla="*/ 1937 w 2521"/>
                <a:gd name="T95" fmla="*/ 2665 h 3221"/>
                <a:gd name="T96" fmla="*/ 1717 w 2521"/>
                <a:gd name="T97" fmla="*/ 2874 h 3221"/>
                <a:gd name="T98" fmla="*/ 1471 w 2521"/>
                <a:gd name="T99" fmla="*/ 3004 h 3221"/>
                <a:gd name="T100" fmla="*/ 1341 w 2521"/>
                <a:gd name="T101" fmla="*/ 3035 h 3221"/>
                <a:gd name="T102" fmla="*/ 1232 w 2521"/>
                <a:gd name="T103" fmla="*/ 3040 h 3221"/>
                <a:gd name="T104" fmla="*/ 1096 w 2521"/>
                <a:gd name="T105" fmla="*/ 3018 h 3221"/>
                <a:gd name="T106" fmla="*/ 965 w 2521"/>
                <a:gd name="T107" fmla="*/ 2968 h 3221"/>
                <a:gd name="T108" fmla="*/ 745 w 2521"/>
                <a:gd name="T109" fmla="*/ 2818 h 3221"/>
                <a:gd name="T110" fmla="*/ 534 w 2521"/>
                <a:gd name="T111" fmla="*/ 2580 h 3221"/>
                <a:gd name="T112" fmla="*/ 364 w 2521"/>
                <a:gd name="T113" fmla="*/ 2296 h 3221"/>
                <a:gd name="T114" fmla="*/ 247 w 2521"/>
                <a:gd name="T115" fmla="*/ 1991 h 3221"/>
                <a:gd name="T116" fmla="*/ 187 w 2521"/>
                <a:gd name="T117" fmla="*/ 1692 h 3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1" h="3221">
                  <a:moveTo>
                    <a:pt x="2521" y="1622"/>
                  </a:moveTo>
                  <a:lnTo>
                    <a:pt x="2521" y="1257"/>
                  </a:lnTo>
                  <a:lnTo>
                    <a:pt x="2521" y="1257"/>
                  </a:lnTo>
                  <a:lnTo>
                    <a:pt x="2520" y="1194"/>
                  </a:lnTo>
                  <a:lnTo>
                    <a:pt x="2515" y="1130"/>
                  </a:lnTo>
                  <a:lnTo>
                    <a:pt x="2506" y="1066"/>
                  </a:lnTo>
                  <a:lnTo>
                    <a:pt x="2494" y="1006"/>
                  </a:lnTo>
                  <a:lnTo>
                    <a:pt x="2481" y="943"/>
                  </a:lnTo>
                  <a:lnTo>
                    <a:pt x="2464" y="885"/>
                  </a:lnTo>
                  <a:lnTo>
                    <a:pt x="2444" y="826"/>
                  </a:lnTo>
                  <a:lnTo>
                    <a:pt x="2422" y="769"/>
                  </a:lnTo>
                  <a:lnTo>
                    <a:pt x="2397" y="714"/>
                  </a:lnTo>
                  <a:lnTo>
                    <a:pt x="2369" y="660"/>
                  </a:lnTo>
                  <a:lnTo>
                    <a:pt x="2338" y="606"/>
                  </a:lnTo>
                  <a:lnTo>
                    <a:pt x="2305" y="556"/>
                  </a:lnTo>
                  <a:lnTo>
                    <a:pt x="2270" y="505"/>
                  </a:lnTo>
                  <a:lnTo>
                    <a:pt x="2233" y="458"/>
                  </a:lnTo>
                  <a:lnTo>
                    <a:pt x="2192" y="413"/>
                  </a:lnTo>
                  <a:lnTo>
                    <a:pt x="2152" y="369"/>
                  </a:lnTo>
                  <a:lnTo>
                    <a:pt x="2107" y="328"/>
                  </a:lnTo>
                  <a:lnTo>
                    <a:pt x="2061" y="287"/>
                  </a:lnTo>
                  <a:lnTo>
                    <a:pt x="2014" y="250"/>
                  </a:lnTo>
                  <a:lnTo>
                    <a:pt x="1964" y="215"/>
                  </a:lnTo>
                  <a:lnTo>
                    <a:pt x="1914" y="183"/>
                  </a:lnTo>
                  <a:lnTo>
                    <a:pt x="1860" y="153"/>
                  </a:lnTo>
                  <a:lnTo>
                    <a:pt x="1806" y="124"/>
                  </a:lnTo>
                  <a:lnTo>
                    <a:pt x="1751" y="99"/>
                  </a:lnTo>
                  <a:lnTo>
                    <a:pt x="1694" y="77"/>
                  </a:lnTo>
                  <a:lnTo>
                    <a:pt x="1635" y="57"/>
                  </a:lnTo>
                  <a:lnTo>
                    <a:pt x="1575" y="41"/>
                  </a:lnTo>
                  <a:lnTo>
                    <a:pt x="1514" y="25"/>
                  </a:lnTo>
                  <a:lnTo>
                    <a:pt x="1452" y="15"/>
                  </a:lnTo>
                  <a:lnTo>
                    <a:pt x="1390" y="7"/>
                  </a:lnTo>
                  <a:lnTo>
                    <a:pt x="1326" y="2"/>
                  </a:lnTo>
                  <a:lnTo>
                    <a:pt x="1261" y="0"/>
                  </a:lnTo>
                  <a:lnTo>
                    <a:pt x="1261" y="0"/>
                  </a:lnTo>
                  <a:lnTo>
                    <a:pt x="1195" y="2"/>
                  </a:lnTo>
                  <a:lnTo>
                    <a:pt x="1132" y="7"/>
                  </a:lnTo>
                  <a:lnTo>
                    <a:pt x="1069" y="15"/>
                  </a:lnTo>
                  <a:lnTo>
                    <a:pt x="1007" y="25"/>
                  </a:lnTo>
                  <a:lnTo>
                    <a:pt x="947" y="41"/>
                  </a:lnTo>
                  <a:lnTo>
                    <a:pt x="886" y="57"/>
                  </a:lnTo>
                  <a:lnTo>
                    <a:pt x="828" y="77"/>
                  </a:lnTo>
                  <a:lnTo>
                    <a:pt x="771" y="99"/>
                  </a:lnTo>
                  <a:lnTo>
                    <a:pt x="715" y="124"/>
                  </a:lnTo>
                  <a:lnTo>
                    <a:pt x="660" y="153"/>
                  </a:lnTo>
                  <a:lnTo>
                    <a:pt x="608" y="183"/>
                  </a:lnTo>
                  <a:lnTo>
                    <a:pt x="557" y="217"/>
                  </a:lnTo>
                  <a:lnTo>
                    <a:pt x="507" y="252"/>
                  </a:lnTo>
                  <a:lnTo>
                    <a:pt x="460" y="289"/>
                  </a:lnTo>
                  <a:lnTo>
                    <a:pt x="413" y="329"/>
                  </a:lnTo>
                  <a:lnTo>
                    <a:pt x="369" y="369"/>
                  </a:lnTo>
                  <a:lnTo>
                    <a:pt x="329" y="415"/>
                  </a:lnTo>
                  <a:lnTo>
                    <a:pt x="289" y="460"/>
                  </a:lnTo>
                  <a:lnTo>
                    <a:pt x="252" y="507"/>
                  </a:lnTo>
                  <a:lnTo>
                    <a:pt x="217" y="557"/>
                  </a:lnTo>
                  <a:lnTo>
                    <a:pt x="183" y="608"/>
                  </a:lnTo>
                  <a:lnTo>
                    <a:pt x="153" y="662"/>
                  </a:lnTo>
                  <a:lnTo>
                    <a:pt x="124" y="715"/>
                  </a:lnTo>
                  <a:lnTo>
                    <a:pt x="99" y="771"/>
                  </a:lnTo>
                  <a:lnTo>
                    <a:pt x="77" y="829"/>
                  </a:lnTo>
                  <a:lnTo>
                    <a:pt x="57" y="886"/>
                  </a:lnTo>
                  <a:lnTo>
                    <a:pt x="40" y="947"/>
                  </a:lnTo>
                  <a:lnTo>
                    <a:pt x="27" y="1007"/>
                  </a:lnTo>
                  <a:lnTo>
                    <a:pt x="15" y="1069"/>
                  </a:lnTo>
                  <a:lnTo>
                    <a:pt x="7" y="1133"/>
                  </a:lnTo>
                  <a:lnTo>
                    <a:pt x="2" y="1197"/>
                  </a:lnTo>
                  <a:lnTo>
                    <a:pt x="0" y="1262"/>
                  </a:lnTo>
                  <a:lnTo>
                    <a:pt x="0" y="1581"/>
                  </a:lnTo>
                  <a:lnTo>
                    <a:pt x="0" y="1581"/>
                  </a:lnTo>
                  <a:lnTo>
                    <a:pt x="2" y="1643"/>
                  </a:lnTo>
                  <a:lnTo>
                    <a:pt x="7" y="1709"/>
                  </a:lnTo>
                  <a:lnTo>
                    <a:pt x="14" y="1774"/>
                  </a:lnTo>
                  <a:lnTo>
                    <a:pt x="25" y="1841"/>
                  </a:lnTo>
                  <a:lnTo>
                    <a:pt x="39" y="1909"/>
                  </a:lnTo>
                  <a:lnTo>
                    <a:pt x="54" y="1977"/>
                  </a:lnTo>
                  <a:lnTo>
                    <a:pt x="72" y="2046"/>
                  </a:lnTo>
                  <a:lnTo>
                    <a:pt x="94" y="2117"/>
                  </a:lnTo>
                  <a:lnTo>
                    <a:pt x="119" y="2185"/>
                  </a:lnTo>
                  <a:lnTo>
                    <a:pt x="146" y="2254"/>
                  </a:lnTo>
                  <a:lnTo>
                    <a:pt x="175" y="2323"/>
                  </a:lnTo>
                  <a:lnTo>
                    <a:pt x="207" y="2390"/>
                  </a:lnTo>
                  <a:lnTo>
                    <a:pt x="240" y="2457"/>
                  </a:lnTo>
                  <a:lnTo>
                    <a:pt x="277" y="2523"/>
                  </a:lnTo>
                  <a:lnTo>
                    <a:pt x="316" y="2587"/>
                  </a:lnTo>
                  <a:lnTo>
                    <a:pt x="356" y="2649"/>
                  </a:lnTo>
                  <a:lnTo>
                    <a:pt x="400" y="2709"/>
                  </a:lnTo>
                  <a:lnTo>
                    <a:pt x="445" y="2768"/>
                  </a:lnTo>
                  <a:lnTo>
                    <a:pt x="492" y="2823"/>
                  </a:lnTo>
                  <a:lnTo>
                    <a:pt x="541" y="2877"/>
                  </a:lnTo>
                  <a:lnTo>
                    <a:pt x="591" y="2927"/>
                  </a:lnTo>
                  <a:lnTo>
                    <a:pt x="645" y="2974"/>
                  </a:lnTo>
                  <a:lnTo>
                    <a:pt x="698" y="3018"/>
                  </a:lnTo>
                  <a:lnTo>
                    <a:pt x="727" y="3038"/>
                  </a:lnTo>
                  <a:lnTo>
                    <a:pt x="756" y="3058"/>
                  </a:lnTo>
                  <a:lnTo>
                    <a:pt x="784" y="3077"/>
                  </a:lnTo>
                  <a:lnTo>
                    <a:pt x="813" y="3093"/>
                  </a:lnTo>
                  <a:lnTo>
                    <a:pt x="843" y="3110"/>
                  </a:lnTo>
                  <a:lnTo>
                    <a:pt x="873" y="3127"/>
                  </a:lnTo>
                  <a:lnTo>
                    <a:pt x="903" y="3140"/>
                  </a:lnTo>
                  <a:lnTo>
                    <a:pt x="933" y="3154"/>
                  </a:lnTo>
                  <a:lnTo>
                    <a:pt x="965" y="3167"/>
                  </a:lnTo>
                  <a:lnTo>
                    <a:pt x="997" y="3177"/>
                  </a:lnTo>
                  <a:lnTo>
                    <a:pt x="1029" y="3187"/>
                  </a:lnTo>
                  <a:lnTo>
                    <a:pt x="1061" y="3196"/>
                  </a:lnTo>
                  <a:lnTo>
                    <a:pt x="1093" y="3204"/>
                  </a:lnTo>
                  <a:lnTo>
                    <a:pt x="1126" y="3209"/>
                  </a:lnTo>
                  <a:lnTo>
                    <a:pt x="1160" y="3214"/>
                  </a:lnTo>
                  <a:lnTo>
                    <a:pt x="1194" y="3218"/>
                  </a:lnTo>
                  <a:lnTo>
                    <a:pt x="1227" y="3221"/>
                  </a:lnTo>
                  <a:lnTo>
                    <a:pt x="1261" y="3221"/>
                  </a:lnTo>
                  <a:lnTo>
                    <a:pt x="1261" y="3221"/>
                  </a:lnTo>
                  <a:lnTo>
                    <a:pt x="1293" y="3221"/>
                  </a:lnTo>
                  <a:lnTo>
                    <a:pt x="1325" y="3219"/>
                  </a:lnTo>
                  <a:lnTo>
                    <a:pt x="1355" y="3216"/>
                  </a:lnTo>
                  <a:lnTo>
                    <a:pt x="1387" y="3211"/>
                  </a:lnTo>
                  <a:lnTo>
                    <a:pt x="1419" y="3206"/>
                  </a:lnTo>
                  <a:lnTo>
                    <a:pt x="1449" y="3199"/>
                  </a:lnTo>
                  <a:lnTo>
                    <a:pt x="1479" y="3191"/>
                  </a:lnTo>
                  <a:lnTo>
                    <a:pt x="1509" y="3182"/>
                  </a:lnTo>
                  <a:lnTo>
                    <a:pt x="1539" y="3172"/>
                  </a:lnTo>
                  <a:lnTo>
                    <a:pt x="1570" y="3161"/>
                  </a:lnTo>
                  <a:lnTo>
                    <a:pt x="1600" y="3149"/>
                  </a:lnTo>
                  <a:lnTo>
                    <a:pt x="1628" y="3135"/>
                  </a:lnTo>
                  <a:lnTo>
                    <a:pt x="1659" y="3120"/>
                  </a:lnTo>
                  <a:lnTo>
                    <a:pt x="1687" y="3105"/>
                  </a:lnTo>
                  <a:lnTo>
                    <a:pt x="1744" y="3073"/>
                  </a:lnTo>
                  <a:lnTo>
                    <a:pt x="1800" y="3036"/>
                  </a:lnTo>
                  <a:lnTo>
                    <a:pt x="1853" y="2994"/>
                  </a:lnTo>
                  <a:lnTo>
                    <a:pt x="1907" y="2951"/>
                  </a:lnTo>
                  <a:lnTo>
                    <a:pt x="1957" y="2905"/>
                  </a:lnTo>
                  <a:lnTo>
                    <a:pt x="2008" y="2855"/>
                  </a:lnTo>
                  <a:lnTo>
                    <a:pt x="2055" y="2803"/>
                  </a:lnTo>
                  <a:lnTo>
                    <a:pt x="2102" y="2748"/>
                  </a:lnTo>
                  <a:lnTo>
                    <a:pt x="2145" y="2691"/>
                  </a:lnTo>
                  <a:lnTo>
                    <a:pt x="2187" y="2632"/>
                  </a:lnTo>
                  <a:lnTo>
                    <a:pt x="2228" y="2571"/>
                  </a:lnTo>
                  <a:lnTo>
                    <a:pt x="2266" y="2508"/>
                  </a:lnTo>
                  <a:lnTo>
                    <a:pt x="2301" y="2444"/>
                  </a:lnTo>
                  <a:lnTo>
                    <a:pt x="2335" y="2378"/>
                  </a:lnTo>
                  <a:lnTo>
                    <a:pt x="2365" y="2311"/>
                  </a:lnTo>
                  <a:lnTo>
                    <a:pt x="2394" y="2244"/>
                  </a:lnTo>
                  <a:lnTo>
                    <a:pt x="2419" y="2175"/>
                  </a:lnTo>
                  <a:lnTo>
                    <a:pt x="2442" y="2107"/>
                  </a:lnTo>
                  <a:lnTo>
                    <a:pt x="2463" y="2036"/>
                  </a:lnTo>
                  <a:lnTo>
                    <a:pt x="2479" y="1967"/>
                  </a:lnTo>
                  <a:lnTo>
                    <a:pt x="2494" y="1897"/>
                  </a:lnTo>
                  <a:lnTo>
                    <a:pt x="2506" y="1828"/>
                  </a:lnTo>
                  <a:lnTo>
                    <a:pt x="2515" y="1759"/>
                  </a:lnTo>
                  <a:lnTo>
                    <a:pt x="2520" y="1690"/>
                  </a:lnTo>
                  <a:lnTo>
                    <a:pt x="2521" y="1622"/>
                  </a:lnTo>
                  <a:lnTo>
                    <a:pt x="2521" y="1622"/>
                  </a:lnTo>
                  <a:close/>
                  <a:moveTo>
                    <a:pt x="181" y="1580"/>
                  </a:moveTo>
                  <a:lnTo>
                    <a:pt x="181" y="1262"/>
                  </a:lnTo>
                  <a:lnTo>
                    <a:pt x="181" y="1262"/>
                  </a:lnTo>
                  <a:lnTo>
                    <a:pt x="181" y="1205"/>
                  </a:lnTo>
                  <a:lnTo>
                    <a:pt x="187" y="1152"/>
                  </a:lnTo>
                  <a:lnTo>
                    <a:pt x="193" y="1098"/>
                  </a:lnTo>
                  <a:lnTo>
                    <a:pt x="203" y="1044"/>
                  </a:lnTo>
                  <a:lnTo>
                    <a:pt x="215" y="992"/>
                  </a:lnTo>
                  <a:lnTo>
                    <a:pt x="230" y="940"/>
                  </a:lnTo>
                  <a:lnTo>
                    <a:pt x="247" y="890"/>
                  </a:lnTo>
                  <a:lnTo>
                    <a:pt x="265" y="841"/>
                  </a:lnTo>
                  <a:lnTo>
                    <a:pt x="287" y="792"/>
                  </a:lnTo>
                  <a:lnTo>
                    <a:pt x="311" y="747"/>
                  </a:lnTo>
                  <a:lnTo>
                    <a:pt x="338" y="702"/>
                  </a:lnTo>
                  <a:lnTo>
                    <a:pt x="366" y="656"/>
                  </a:lnTo>
                  <a:lnTo>
                    <a:pt x="396" y="615"/>
                  </a:lnTo>
                  <a:lnTo>
                    <a:pt x="428" y="574"/>
                  </a:lnTo>
                  <a:lnTo>
                    <a:pt x="462" y="534"/>
                  </a:lnTo>
                  <a:lnTo>
                    <a:pt x="497" y="497"/>
                  </a:lnTo>
                  <a:lnTo>
                    <a:pt x="536" y="462"/>
                  </a:lnTo>
                  <a:lnTo>
                    <a:pt x="574" y="427"/>
                  </a:lnTo>
                  <a:lnTo>
                    <a:pt x="615" y="395"/>
                  </a:lnTo>
                  <a:lnTo>
                    <a:pt x="656" y="364"/>
                  </a:lnTo>
                  <a:lnTo>
                    <a:pt x="702" y="336"/>
                  </a:lnTo>
                  <a:lnTo>
                    <a:pt x="745" y="311"/>
                  </a:lnTo>
                  <a:lnTo>
                    <a:pt x="792" y="287"/>
                  </a:lnTo>
                  <a:lnTo>
                    <a:pt x="841" y="265"/>
                  </a:lnTo>
                  <a:lnTo>
                    <a:pt x="890" y="245"/>
                  </a:lnTo>
                  <a:lnTo>
                    <a:pt x="940" y="229"/>
                  </a:lnTo>
                  <a:lnTo>
                    <a:pt x="991" y="213"/>
                  </a:lnTo>
                  <a:lnTo>
                    <a:pt x="1043" y="202"/>
                  </a:lnTo>
                  <a:lnTo>
                    <a:pt x="1096" y="192"/>
                  </a:lnTo>
                  <a:lnTo>
                    <a:pt x="1150" y="185"/>
                  </a:lnTo>
                  <a:lnTo>
                    <a:pt x="1205" y="182"/>
                  </a:lnTo>
                  <a:lnTo>
                    <a:pt x="1261" y="180"/>
                  </a:lnTo>
                  <a:lnTo>
                    <a:pt x="1261" y="180"/>
                  </a:lnTo>
                  <a:lnTo>
                    <a:pt x="1316" y="182"/>
                  </a:lnTo>
                  <a:lnTo>
                    <a:pt x="1372" y="185"/>
                  </a:lnTo>
                  <a:lnTo>
                    <a:pt x="1425" y="192"/>
                  </a:lnTo>
                  <a:lnTo>
                    <a:pt x="1479" y="202"/>
                  </a:lnTo>
                  <a:lnTo>
                    <a:pt x="1531" y="213"/>
                  </a:lnTo>
                  <a:lnTo>
                    <a:pt x="1581" y="229"/>
                  </a:lnTo>
                  <a:lnTo>
                    <a:pt x="1632" y="245"/>
                  </a:lnTo>
                  <a:lnTo>
                    <a:pt x="1680" y="265"/>
                  </a:lnTo>
                  <a:lnTo>
                    <a:pt x="1729" y="286"/>
                  </a:lnTo>
                  <a:lnTo>
                    <a:pt x="1774" y="311"/>
                  </a:lnTo>
                  <a:lnTo>
                    <a:pt x="1820" y="336"/>
                  </a:lnTo>
                  <a:lnTo>
                    <a:pt x="1865" y="364"/>
                  </a:lnTo>
                  <a:lnTo>
                    <a:pt x="1907" y="395"/>
                  </a:lnTo>
                  <a:lnTo>
                    <a:pt x="1947" y="427"/>
                  </a:lnTo>
                  <a:lnTo>
                    <a:pt x="1986" y="460"/>
                  </a:lnTo>
                  <a:lnTo>
                    <a:pt x="2024" y="495"/>
                  </a:lnTo>
                  <a:lnTo>
                    <a:pt x="2060" y="534"/>
                  </a:lnTo>
                  <a:lnTo>
                    <a:pt x="2093" y="573"/>
                  </a:lnTo>
                  <a:lnTo>
                    <a:pt x="2125" y="613"/>
                  </a:lnTo>
                  <a:lnTo>
                    <a:pt x="2155" y="655"/>
                  </a:lnTo>
                  <a:lnTo>
                    <a:pt x="2184" y="698"/>
                  </a:lnTo>
                  <a:lnTo>
                    <a:pt x="2211" y="744"/>
                  </a:lnTo>
                  <a:lnTo>
                    <a:pt x="2234" y="791"/>
                  </a:lnTo>
                  <a:lnTo>
                    <a:pt x="2256" y="838"/>
                  </a:lnTo>
                  <a:lnTo>
                    <a:pt x="2275" y="888"/>
                  </a:lnTo>
                  <a:lnTo>
                    <a:pt x="2291" y="937"/>
                  </a:lnTo>
                  <a:lnTo>
                    <a:pt x="2306" y="989"/>
                  </a:lnTo>
                  <a:lnTo>
                    <a:pt x="2318" y="1041"/>
                  </a:lnTo>
                  <a:lnTo>
                    <a:pt x="2328" y="1093"/>
                  </a:lnTo>
                  <a:lnTo>
                    <a:pt x="2335" y="1147"/>
                  </a:lnTo>
                  <a:lnTo>
                    <a:pt x="2340" y="1202"/>
                  </a:lnTo>
                  <a:lnTo>
                    <a:pt x="2340" y="1257"/>
                  </a:lnTo>
                  <a:lnTo>
                    <a:pt x="2340" y="1622"/>
                  </a:lnTo>
                  <a:lnTo>
                    <a:pt x="2340" y="1622"/>
                  </a:lnTo>
                  <a:lnTo>
                    <a:pt x="2340" y="1680"/>
                  </a:lnTo>
                  <a:lnTo>
                    <a:pt x="2335" y="1739"/>
                  </a:lnTo>
                  <a:lnTo>
                    <a:pt x="2328" y="1801"/>
                  </a:lnTo>
                  <a:lnTo>
                    <a:pt x="2318" y="1862"/>
                  </a:lnTo>
                  <a:lnTo>
                    <a:pt x="2305" y="1922"/>
                  </a:lnTo>
                  <a:lnTo>
                    <a:pt x="2290" y="1984"/>
                  </a:lnTo>
                  <a:lnTo>
                    <a:pt x="2273" y="2046"/>
                  </a:lnTo>
                  <a:lnTo>
                    <a:pt x="2253" y="2107"/>
                  </a:lnTo>
                  <a:lnTo>
                    <a:pt x="2229" y="2167"/>
                  </a:lnTo>
                  <a:lnTo>
                    <a:pt x="2206" y="2227"/>
                  </a:lnTo>
                  <a:lnTo>
                    <a:pt x="2179" y="2286"/>
                  </a:lnTo>
                  <a:lnTo>
                    <a:pt x="2150" y="2345"/>
                  </a:lnTo>
                  <a:lnTo>
                    <a:pt x="2118" y="2402"/>
                  </a:lnTo>
                  <a:lnTo>
                    <a:pt x="2087" y="2457"/>
                  </a:lnTo>
                  <a:lnTo>
                    <a:pt x="2051" y="2513"/>
                  </a:lnTo>
                  <a:lnTo>
                    <a:pt x="2014" y="2565"/>
                  </a:lnTo>
                  <a:lnTo>
                    <a:pt x="1977" y="2617"/>
                  </a:lnTo>
                  <a:lnTo>
                    <a:pt x="1937" y="2665"/>
                  </a:lnTo>
                  <a:lnTo>
                    <a:pt x="1897" y="2712"/>
                  </a:lnTo>
                  <a:lnTo>
                    <a:pt x="1853" y="2756"/>
                  </a:lnTo>
                  <a:lnTo>
                    <a:pt x="1810" y="2798"/>
                  </a:lnTo>
                  <a:lnTo>
                    <a:pt x="1764" y="2837"/>
                  </a:lnTo>
                  <a:lnTo>
                    <a:pt x="1717" y="2874"/>
                  </a:lnTo>
                  <a:lnTo>
                    <a:pt x="1670" y="2907"/>
                  </a:lnTo>
                  <a:lnTo>
                    <a:pt x="1622" y="2937"/>
                  </a:lnTo>
                  <a:lnTo>
                    <a:pt x="1573" y="2963"/>
                  </a:lnTo>
                  <a:lnTo>
                    <a:pt x="1523" y="2986"/>
                  </a:lnTo>
                  <a:lnTo>
                    <a:pt x="1471" y="3004"/>
                  </a:lnTo>
                  <a:lnTo>
                    <a:pt x="1445" y="3013"/>
                  </a:lnTo>
                  <a:lnTo>
                    <a:pt x="1420" y="3020"/>
                  </a:lnTo>
                  <a:lnTo>
                    <a:pt x="1393" y="3026"/>
                  </a:lnTo>
                  <a:lnTo>
                    <a:pt x="1367" y="3031"/>
                  </a:lnTo>
                  <a:lnTo>
                    <a:pt x="1341" y="3035"/>
                  </a:lnTo>
                  <a:lnTo>
                    <a:pt x="1314" y="3038"/>
                  </a:lnTo>
                  <a:lnTo>
                    <a:pt x="1288" y="3040"/>
                  </a:lnTo>
                  <a:lnTo>
                    <a:pt x="1261" y="3040"/>
                  </a:lnTo>
                  <a:lnTo>
                    <a:pt x="1261" y="3040"/>
                  </a:lnTo>
                  <a:lnTo>
                    <a:pt x="1232" y="3040"/>
                  </a:lnTo>
                  <a:lnTo>
                    <a:pt x="1205" y="3038"/>
                  </a:lnTo>
                  <a:lnTo>
                    <a:pt x="1177" y="3035"/>
                  </a:lnTo>
                  <a:lnTo>
                    <a:pt x="1150" y="3030"/>
                  </a:lnTo>
                  <a:lnTo>
                    <a:pt x="1123" y="3025"/>
                  </a:lnTo>
                  <a:lnTo>
                    <a:pt x="1096" y="3018"/>
                  </a:lnTo>
                  <a:lnTo>
                    <a:pt x="1069" y="3009"/>
                  </a:lnTo>
                  <a:lnTo>
                    <a:pt x="1043" y="3001"/>
                  </a:lnTo>
                  <a:lnTo>
                    <a:pt x="1017" y="2991"/>
                  </a:lnTo>
                  <a:lnTo>
                    <a:pt x="991" y="2981"/>
                  </a:lnTo>
                  <a:lnTo>
                    <a:pt x="965" y="2968"/>
                  </a:lnTo>
                  <a:lnTo>
                    <a:pt x="940" y="2956"/>
                  </a:lnTo>
                  <a:lnTo>
                    <a:pt x="890" y="2926"/>
                  </a:lnTo>
                  <a:lnTo>
                    <a:pt x="841" y="2894"/>
                  </a:lnTo>
                  <a:lnTo>
                    <a:pt x="792" y="2857"/>
                  </a:lnTo>
                  <a:lnTo>
                    <a:pt x="745" y="2818"/>
                  </a:lnTo>
                  <a:lnTo>
                    <a:pt x="700" y="2776"/>
                  </a:lnTo>
                  <a:lnTo>
                    <a:pt x="656" y="2731"/>
                  </a:lnTo>
                  <a:lnTo>
                    <a:pt x="615" y="2682"/>
                  </a:lnTo>
                  <a:lnTo>
                    <a:pt x="574" y="2634"/>
                  </a:lnTo>
                  <a:lnTo>
                    <a:pt x="534" y="2580"/>
                  </a:lnTo>
                  <a:lnTo>
                    <a:pt x="497" y="2526"/>
                  </a:lnTo>
                  <a:lnTo>
                    <a:pt x="462" y="2471"/>
                  </a:lnTo>
                  <a:lnTo>
                    <a:pt x="428" y="2414"/>
                  </a:lnTo>
                  <a:lnTo>
                    <a:pt x="395" y="2355"/>
                  </a:lnTo>
                  <a:lnTo>
                    <a:pt x="364" y="2296"/>
                  </a:lnTo>
                  <a:lnTo>
                    <a:pt x="338" y="2236"/>
                  </a:lnTo>
                  <a:lnTo>
                    <a:pt x="311" y="2174"/>
                  </a:lnTo>
                  <a:lnTo>
                    <a:pt x="287" y="2113"/>
                  </a:lnTo>
                  <a:lnTo>
                    <a:pt x="265" y="2051"/>
                  </a:lnTo>
                  <a:lnTo>
                    <a:pt x="247" y="1991"/>
                  </a:lnTo>
                  <a:lnTo>
                    <a:pt x="228" y="1929"/>
                  </a:lnTo>
                  <a:lnTo>
                    <a:pt x="215" y="1868"/>
                  </a:lnTo>
                  <a:lnTo>
                    <a:pt x="203" y="1808"/>
                  </a:lnTo>
                  <a:lnTo>
                    <a:pt x="193" y="1749"/>
                  </a:lnTo>
                  <a:lnTo>
                    <a:pt x="187" y="1692"/>
                  </a:lnTo>
                  <a:lnTo>
                    <a:pt x="181" y="1635"/>
                  </a:lnTo>
                  <a:lnTo>
                    <a:pt x="181" y="1580"/>
                  </a:lnTo>
                  <a:lnTo>
                    <a:pt x="181" y="15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7" descr="clicking icon" title="clicking icon"/>
          <p:cNvGrpSpPr>
            <a:grpSpLocks noChangeAspect="1"/>
          </p:cNvGrpSpPr>
          <p:nvPr/>
        </p:nvGrpSpPr>
        <p:grpSpPr>
          <a:xfrm>
            <a:off x="622726" y="4498002"/>
            <a:ext cx="930613" cy="949499"/>
            <a:chOff x="7966266" y="1529443"/>
            <a:chExt cx="358485" cy="365760"/>
          </a:xfrm>
          <a:solidFill>
            <a:srgbClr val="FDC001"/>
          </a:solidFill>
        </p:grpSpPr>
        <p:sp>
          <p:nvSpPr>
            <p:cNvPr id="29" name="Freeform 5" descr=" " title=" "/>
            <p:cNvSpPr>
              <a:spLocks noEditPoints="1"/>
            </p:cNvSpPr>
            <p:nvPr/>
          </p:nvSpPr>
          <p:spPr bwMode="auto">
            <a:xfrm>
              <a:off x="7966266" y="1529443"/>
              <a:ext cx="358485" cy="365760"/>
            </a:xfrm>
            <a:custGeom>
              <a:avLst/>
              <a:gdLst>
                <a:gd name="T0" fmla="*/ 3180 w 3252"/>
                <a:gd name="T1" fmla="*/ 1160 h 3318"/>
                <a:gd name="T2" fmla="*/ 3036 w 3252"/>
                <a:gd name="T3" fmla="*/ 1024 h 3318"/>
                <a:gd name="T4" fmla="*/ 2840 w 3252"/>
                <a:gd name="T5" fmla="*/ 1008 h 3318"/>
                <a:gd name="T6" fmla="*/ 2672 w 3252"/>
                <a:gd name="T7" fmla="*/ 1112 h 3318"/>
                <a:gd name="T8" fmla="*/ 2520 w 3252"/>
                <a:gd name="T9" fmla="*/ 1154 h 3318"/>
                <a:gd name="T10" fmla="*/ 2474 w 3252"/>
                <a:gd name="T11" fmla="*/ 6 h 3318"/>
                <a:gd name="T12" fmla="*/ 24 w 3252"/>
                <a:gd name="T13" fmla="*/ 22 h 3318"/>
                <a:gd name="T14" fmla="*/ 6 w 3252"/>
                <a:gd name="T15" fmla="*/ 1666 h 3318"/>
                <a:gd name="T16" fmla="*/ 1124 w 3252"/>
                <a:gd name="T17" fmla="*/ 1712 h 3318"/>
                <a:gd name="T18" fmla="*/ 1086 w 3252"/>
                <a:gd name="T19" fmla="*/ 2294 h 3318"/>
                <a:gd name="T20" fmla="*/ 1114 w 3252"/>
                <a:gd name="T21" fmla="*/ 2760 h 3318"/>
                <a:gd name="T22" fmla="*/ 1264 w 3252"/>
                <a:gd name="T23" fmla="*/ 3046 h 3318"/>
                <a:gd name="T24" fmla="*/ 1532 w 3252"/>
                <a:gd name="T25" fmla="*/ 3260 h 3318"/>
                <a:gd name="T26" fmla="*/ 1696 w 3252"/>
                <a:gd name="T27" fmla="*/ 3316 h 3318"/>
                <a:gd name="T28" fmla="*/ 1756 w 3252"/>
                <a:gd name="T29" fmla="*/ 3266 h 3318"/>
                <a:gd name="T30" fmla="*/ 1708 w 3252"/>
                <a:gd name="T31" fmla="*/ 3170 h 3318"/>
                <a:gd name="T32" fmla="*/ 1480 w 3252"/>
                <a:gd name="T33" fmla="*/ 3050 h 3318"/>
                <a:gd name="T34" fmla="*/ 1306 w 3252"/>
                <a:gd name="T35" fmla="*/ 2834 h 3318"/>
                <a:gd name="T36" fmla="*/ 1232 w 3252"/>
                <a:gd name="T37" fmla="*/ 2578 h 3318"/>
                <a:gd name="T38" fmla="*/ 1248 w 3252"/>
                <a:gd name="T39" fmla="*/ 2240 h 3318"/>
                <a:gd name="T40" fmla="*/ 1486 w 3252"/>
                <a:gd name="T41" fmla="*/ 2764 h 3318"/>
                <a:gd name="T42" fmla="*/ 1552 w 3252"/>
                <a:gd name="T43" fmla="*/ 2804 h 3318"/>
                <a:gd name="T44" fmla="*/ 1626 w 3252"/>
                <a:gd name="T45" fmla="*/ 2744 h 3318"/>
                <a:gd name="T46" fmla="*/ 1350 w 3252"/>
                <a:gd name="T47" fmla="*/ 1912 h 3318"/>
                <a:gd name="T48" fmla="*/ 1050 w 3252"/>
                <a:gd name="T49" fmla="*/ 964 h 3318"/>
                <a:gd name="T50" fmla="*/ 1012 w 3252"/>
                <a:gd name="T51" fmla="*/ 652 h 3318"/>
                <a:gd name="T52" fmla="*/ 1086 w 3252"/>
                <a:gd name="T53" fmla="*/ 566 h 3318"/>
                <a:gd name="T54" fmla="*/ 1240 w 3252"/>
                <a:gd name="T55" fmla="*/ 548 h 3318"/>
                <a:gd name="T56" fmla="*/ 1380 w 3252"/>
                <a:gd name="T57" fmla="*/ 706 h 3318"/>
                <a:gd name="T58" fmla="*/ 1526 w 3252"/>
                <a:gd name="T59" fmla="*/ 1070 h 3318"/>
                <a:gd name="T60" fmla="*/ 1798 w 3252"/>
                <a:gd name="T61" fmla="*/ 1642 h 3318"/>
                <a:gd name="T62" fmla="*/ 1876 w 3252"/>
                <a:gd name="T63" fmla="*/ 1632 h 3318"/>
                <a:gd name="T64" fmla="*/ 1924 w 3252"/>
                <a:gd name="T65" fmla="*/ 1540 h 3318"/>
                <a:gd name="T66" fmla="*/ 2024 w 3252"/>
                <a:gd name="T67" fmla="*/ 1460 h 3318"/>
                <a:gd name="T68" fmla="*/ 2198 w 3252"/>
                <a:gd name="T69" fmla="*/ 1510 h 3318"/>
                <a:gd name="T70" fmla="*/ 2276 w 3252"/>
                <a:gd name="T71" fmla="*/ 1512 h 3318"/>
                <a:gd name="T72" fmla="*/ 2314 w 3252"/>
                <a:gd name="T73" fmla="*/ 1454 h 3318"/>
                <a:gd name="T74" fmla="*/ 2372 w 3252"/>
                <a:gd name="T75" fmla="*/ 1332 h 3318"/>
                <a:gd name="T76" fmla="*/ 2532 w 3252"/>
                <a:gd name="T77" fmla="*/ 1318 h 3318"/>
                <a:gd name="T78" fmla="*/ 2638 w 3252"/>
                <a:gd name="T79" fmla="*/ 1398 h 3318"/>
                <a:gd name="T80" fmla="*/ 2710 w 3252"/>
                <a:gd name="T81" fmla="*/ 1380 h 3318"/>
                <a:gd name="T82" fmla="*/ 2740 w 3252"/>
                <a:gd name="T83" fmla="*/ 1306 h 3318"/>
                <a:gd name="T84" fmla="*/ 2834 w 3252"/>
                <a:gd name="T85" fmla="*/ 1172 h 3318"/>
                <a:gd name="T86" fmla="*/ 2946 w 3252"/>
                <a:gd name="T87" fmla="*/ 1154 h 3318"/>
                <a:gd name="T88" fmla="*/ 3030 w 3252"/>
                <a:gd name="T89" fmla="*/ 1210 h 3318"/>
                <a:gd name="T90" fmla="*/ 3106 w 3252"/>
                <a:gd name="T91" fmla="*/ 1374 h 3318"/>
                <a:gd name="T92" fmla="*/ 3192 w 3252"/>
                <a:gd name="T93" fmla="*/ 1416 h 3318"/>
                <a:gd name="T94" fmla="*/ 3250 w 3252"/>
                <a:gd name="T95" fmla="*/ 1326 h 3318"/>
                <a:gd name="T96" fmla="*/ 2032 w 3252"/>
                <a:gd name="T97" fmla="*/ 1306 h 3318"/>
                <a:gd name="T98" fmla="*/ 1860 w 3252"/>
                <a:gd name="T99" fmla="*/ 1382 h 3318"/>
                <a:gd name="T100" fmla="*/ 1584 w 3252"/>
                <a:gd name="T101" fmla="*/ 804 h 3318"/>
                <a:gd name="T102" fmla="*/ 1412 w 3252"/>
                <a:gd name="T103" fmla="*/ 482 h 3318"/>
                <a:gd name="T104" fmla="*/ 1262 w 3252"/>
                <a:gd name="T105" fmla="*/ 396 h 3318"/>
                <a:gd name="T106" fmla="*/ 1072 w 3252"/>
                <a:gd name="T107" fmla="*/ 408 h 3318"/>
                <a:gd name="T108" fmla="*/ 894 w 3252"/>
                <a:gd name="T109" fmla="*/ 540 h 3318"/>
                <a:gd name="T110" fmla="*/ 854 w 3252"/>
                <a:gd name="T111" fmla="*/ 768 h 3318"/>
                <a:gd name="T112" fmla="*/ 966 w 3252"/>
                <a:gd name="T113" fmla="*/ 1216 h 3318"/>
                <a:gd name="T114" fmla="*/ 2358 w 3252"/>
                <a:gd name="T115" fmla="*/ 1168 h 3318"/>
                <a:gd name="T116" fmla="*/ 2184 w 3252"/>
                <a:gd name="T117" fmla="*/ 1334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2" h="3318">
                  <a:moveTo>
                    <a:pt x="3250" y="1326"/>
                  </a:moveTo>
                  <a:lnTo>
                    <a:pt x="3250" y="1326"/>
                  </a:lnTo>
                  <a:lnTo>
                    <a:pt x="3246" y="1310"/>
                  </a:lnTo>
                  <a:lnTo>
                    <a:pt x="3238" y="1284"/>
                  </a:lnTo>
                  <a:lnTo>
                    <a:pt x="3224" y="1248"/>
                  </a:lnTo>
                  <a:lnTo>
                    <a:pt x="3206" y="1206"/>
                  </a:lnTo>
                  <a:lnTo>
                    <a:pt x="3194" y="1184"/>
                  </a:lnTo>
                  <a:lnTo>
                    <a:pt x="3180" y="1160"/>
                  </a:lnTo>
                  <a:lnTo>
                    <a:pt x="3166" y="1138"/>
                  </a:lnTo>
                  <a:lnTo>
                    <a:pt x="3148" y="1116"/>
                  </a:lnTo>
                  <a:lnTo>
                    <a:pt x="3130" y="1094"/>
                  </a:lnTo>
                  <a:lnTo>
                    <a:pt x="3110" y="1074"/>
                  </a:lnTo>
                  <a:lnTo>
                    <a:pt x="3086" y="1056"/>
                  </a:lnTo>
                  <a:lnTo>
                    <a:pt x="3062" y="1038"/>
                  </a:lnTo>
                  <a:lnTo>
                    <a:pt x="3062" y="1038"/>
                  </a:lnTo>
                  <a:lnTo>
                    <a:pt x="3036" y="1024"/>
                  </a:lnTo>
                  <a:lnTo>
                    <a:pt x="3010" y="1014"/>
                  </a:lnTo>
                  <a:lnTo>
                    <a:pt x="2984" y="1006"/>
                  </a:lnTo>
                  <a:lnTo>
                    <a:pt x="2956" y="1000"/>
                  </a:lnTo>
                  <a:lnTo>
                    <a:pt x="2928" y="998"/>
                  </a:lnTo>
                  <a:lnTo>
                    <a:pt x="2898" y="1000"/>
                  </a:lnTo>
                  <a:lnTo>
                    <a:pt x="2870" y="1002"/>
                  </a:lnTo>
                  <a:lnTo>
                    <a:pt x="2840" y="1008"/>
                  </a:lnTo>
                  <a:lnTo>
                    <a:pt x="2840" y="1008"/>
                  </a:lnTo>
                  <a:lnTo>
                    <a:pt x="2818" y="1016"/>
                  </a:lnTo>
                  <a:lnTo>
                    <a:pt x="2796" y="1022"/>
                  </a:lnTo>
                  <a:lnTo>
                    <a:pt x="2776" y="1032"/>
                  </a:lnTo>
                  <a:lnTo>
                    <a:pt x="2758" y="1040"/>
                  </a:lnTo>
                  <a:lnTo>
                    <a:pt x="2740" y="1052"/>
                  </a:lnTo>
                  <a:lnTo>
                    <a:pt x="2724" y="1062"/>
                  </a:lnTo>
                  <a:lnTo>
                    <a:pt x="2696" y="1086"/>
                  </a:lnTo>
                  <a:lnTo>
                    <a:pt x="2672" y="1112"/>
                  </a:lnTo>
                  <a:lnTo>
                    <a:pt x="2650" y="1138"/>
                  </a:lnTo>
                  <a:lnTo>
                    <a:pt x="2634" y="1166"/>
                  </a:lnTo>
                  <a:lnTo>
                    <a:pt x="2620" y="1192"/>
                  </a:lnTo>
                  <a:lnTo>
                    <a:pt x="2620" y="1192"/>
                  </a:lnTo>
                  <a:lnTo>
                    <a:pt x="2594" y="1180"/>
                  </a:lnTo>
                  <a:lnTo>
                    <a:pt x="2570" y="1168"/>
                  </a:lnTo>
                  <a:lnTo>
                    <a:pt x="2544" y="1160"/>
                  </a:lnTo>
                  <a:lnTo>
                    <a:pt x="2520" y="1154"/>
                  </a:lnTo>
                  <a:lnTo>
                    <a:pt x="2520" y="76"/>
                  </a:lnTo>
                  <a:lnTo>
                    <a:pt x="2520" y="76"/>
                  </a:lnTo>
                  <a:lnTo>
                    <a:pt x="2518" y="60"/>
                  </a:lnTo>
                  <a:lnTo>
                    <a:pt x="2514" y="46"/>
                  </a:lnTo>
                  <a:lnTo>
                    <a:pt x="2506" y="34"/>
                  </a:lnTo>
                  <a:lnTo>
                    <a:pt x="2498" y="22"/>
                  </a:lnTo>
                  <a:lnTo>
                    <a:pt x="2486" y="12"/>
                  </a:lnTo>
                  <a:lnTo>
                    <a:pt x="2474" y="6"/>
                  </a:lnTo>
                  <a:lnTo>
                    <a:pt x="2458" y="2"/>
                  </a:lnTo>
                  <a:lnTo>
                    <a:pt x="2444" y="0"/>
                  </a:lnTo>
                  <a:lnTo>
                    <a:pt x="76" y="0"/>
                  </a:lnTo>
                  <a:lnTo>
                    <a:pt x="76" y="0"/>
                  </a:lnTo>
                  <a:lnTo>
                    <a:pt x="62" y="2"/>
                  </a:lnTo>
                  <a:lnTo>
                    <a:pt x="48" y="6"/>
                  </a:lnTo>
                  <a:lnTo>
                    <a:pt x="34" y="12"/>
                  </a:lnTo>
                  <a:lnTo>
                    <a:pt x="24" y="22"/>
                  </a:lnTo>
                  <a:lnTo>
                    <a:pt x="14" y="34"/>
                  </a:lnTo>
                  <a:lnTo>
                    <a:pt x="6" y="46"/>
                  </a:lnTo>
                  <a:lnTo>
                    <a:pt x="2" y="60"/>
                  </a:lnTo>
                  <a:lnTo>
                    <a:pt x="0" y="76"/>
                  </a:lnTo>
                  <a:lnTo>
                    <a:pt x="0" y="1636"/>
                  </a:lnTo>
                  <a:lnTo>
                    <a:pt x="0" y="1636"/>
                  </a:lnTo>
                  <a:lnTo>
                    <a:pt x="2" y="1652"/>
                  </a:lnTo>
                  <a:lnTo>
                    <a:pt x="6" y="1666"/>
                  </a:lnTo>
                  <a:lnTo>
                    <a:pt x="14" y="1678"/>
                  </a:lnTo>
                  <a:lnTo>
                    <a:pt x="24" y="1690"/>
                  </a:lnTo>
                  <a:lnTo>
                    <a:pt x="34" y="1698"/>
                  </a:lnTo>
                  <a:lnTo>
                    <a:pt x="48" y="1706"/>
                  </a:lnTo>
                  <a:lnTo>
                    <a:pt x="62" y="1710"/>
                  </a:lnTo>
                  <a:lnTo>
                    <a:pt x="76" y="1712"/>
                  </a:lnTo>
                  <a:lnTo>
                    <a:pt x="1124" y="1712"/>
                  </a:lnTo>
                  <a:lnTo>
                    <a:pt x="1124" y="1712"/>
                  </a:lnTo>
                  <a:lnTo>
                    <a:pt x="1190" y="1914"/>
                  </a:lnTo>
                  <a:lnTo>
                    <a:pt x="1190" y="1914"/>
                  </a:lnTo>
                  <a:lnTo>
                    <a:pt x="1166" y="1978"/>
                  </a:lnTo>
                  <a:lnTo>
                    <a:pt x="1144" y="2042"/>
                  </a:lnTo>
                  <a:lnTo>
                    <a:pt x="1124" y="2104"/>
                  </a:lnTo>
                  <a:lnTo>
                    <a:pt x="1108" y="2168"/>
                  </a:lnTo>
                  <a:lnTo>
                    <a:pt x="1096" y="2230"/>
                  </a:lnTo>
                  <a:lnTo>
                    <a:pt x="1086" y="2294"/>
                  </a:lnTo>
                  <a:lnTo>
                    <a:pt x="1078" y="2356"/>
                  </a:lnTo>
                  <a:lnTo>
                    <a:pt x="1074" y="2416"/>
                  </a:lnTo>
                  <a:lnTo>
                    <a:pt x="1072" y="2476"/>
                  </a:lnTo>
                  <a:lnTo>
                    <a:pt x="1076" y="2536"/>
                  </a:lnTo>
                  <a:lnTo>
                    <a:pt x="1080" y="2594"/>
                  </a:lnTo>
                  <a:lnTo>
                    <a:pt x="1088" y="2650"/>
                  </a:lnTo>
                  <a:lnTo>
                    <a:pt x="1100" y="2706"/>
                  </a:lnTo>
                  <a:lnTo>
                    <a:pt x="1114" y="2760"/>
                  </a:lnTo>
                  <a:lnTo>
                    <a:pt x="1132" y="2812"/>
                  </a:lnTo>
                  <a:lnTo>
                    <a:pt x="1152" y="2864"/>
                  </a:lnTo>
                  <a:lnTo>
                    <a:pt x="1152" y="2864"/>
                  </a:lnTo>
                  <a:lnTo>
                    <a:pt x="1170" y="2904"/>
                  </a:lnTo>
                  <a:lnTo>
                    <a:pt x="1190" y="2942"/>
                  </a:lnTo>
                  <a:lnTo>
                    <a:pt x="1214" y="2978"/>
                  </a:lnTo>
                  <a:lnTo>
                    <a:pt x="1238" y="3012"/>
                  </a:lnTo>
                  <a:lnTo>
                    <a:pt x="1264" y="3046"/>
                  </a:lnTo>
                  <a:lnTo>
                    <a:pt x="1292" y="3078"/>
                  </a:lnTo>
                  <a:lnTo>
                    <a:pt x="1320" y="3110"/>
                  </a:lnTo>
                  <a:lnTo>
                    <a:pt x="1352" y="3138"/>
                  </a:lnTo>
                  <a:lnTo>
                    <a:pt x="1384" y="3166"/>
                  </a:lnTo>
                  <a:lnTo>
                    <a:pt x="1420" y="3192"/>
                  </a:lnTo>
                  <a:lnTo>
                    <a:pt x="1456" y="3216"/>
                  </a:lnTo>
                  <a:lnTo>
                    <a:pt x="1492" y="3240"/>
                  </a:lnTo>
                  <a:lnTo>
                    <a:pt x="1532" y="3260"/>
                  </a:lnTo>
                  <a:lnTo>
                    <a:pt x="1574" y="3280"/>
                  </a:lnTo>
                  <a:lnTo>
                    <a:pt x="1616" y="3298"/>
                  </a:lnTo>
                  <a:lnTo>
                    <a:pt x="1660" y="3314"/>
                  </a:lnTo>
                  <a:lnTo>
                    <a:pt x="1660" y="3314"/>
                  </a:lnTo>
                  <a:lnTo>
                    <a:pt x="1672" y="3316"/>
                  </a:lnTo>
                  <a:lnTo>
                    <a:pt x="1684" y="3318"/>
                  </a:lnTo>
                  <a:lnTo>
                    <a:pt x="1684" y="3318"/>
                  </a:lnTo>
                  <a:lnTo>
                    <a:pt x="1696" y="3316"/>
                  </a:lnTo>
                  <a:lnTo>
                    <a:pt x="1706" y="3314"/>
                  </a:lnTo>
                  <a:lnTo>
                    <a:pt x="1718" y="3310"/>
                  </a:lnTo>
                  <a:lnTo>
                    <a:pt x="1728" y="3304"/>
                  </a:lnTo>
                  <a:lnTo>
                    <a:pt x="1736" y="3296"/>
                  </a:lnTo>
                  <a:lnTo>
                    <a:pt x="1744" y="3288"/>
                  </a:lnTo>
                  <a:lnTo>
                    <a:pt x="1750" y="3278"/>
                  </a:lnTo>
                  <a:lnTo>
                    <a:pt x="1756" y="3266"/>
                  </a:lnTo>
                  <a:lnTo>
                    <a:pt x="1756" y="3266"/>
                  </a:lnTo>
                  <a:lnTo>
                    <a:pt x="1758" y="3250"/>
                  </a:lnTo>
                  <a:lnTo>
                    <a:pt x="1760" y="3236"/>
                  </a:lnTo>
                  <a:lnTo>
                    <a:pt x="1756" y="3222"/>
                  </a:lnTo>
                  <a:lnTo>
                    <a:pt x="1752" y="3208"/>
                  </a:lnTo>
                  <a:lnTo>
                    <a:pt x="1744" y="3196"/>
                  </a:lnTo>
                  <a:lnTo>
                    <a:pt x="1734" y="3184"/>
                  </a:lnTo>
                  <a:lnTo>
                    <a:pt x="1722" y="3176"/>
                  </a:lnTo>
                  <a:lnTo>
                    <a:pt x="1708" y="3170"/>
                  </a:lnTo>
                  <a:lnTo>
                    <a:pt x="1708" y="3170"/>
                  </a:lnTo>
                  <a:lnTo>
                    <a:pt x="1672" y="3156"/>
                  </a:lnTo>
                  <a:lnTo>
                    <a:pt x="1636" y="3142"/>
                  </a:lnTo>
                  <a:lnTo>
                    <a:pt x="1602" y="3126"/>
                  </a:lnTo>
                  <a:lnTo>
                    <a:pt x="1570" y="3108"/>
                  </a:lnTo>
                  <a:lnTo>
                    <a:pt x="1538" y="3090"/>
                  </a:lnTo>
                  <a:lnTo>
                    <a:pt x="1510" y="3070"/>
                  </a:lnTo>
                  <a:lnTo>
                    <a:pt x="1480" y="3050"/>
                  </a:lnTo>
                  <a:lnTo>
                    <a:pt x="1454" y="3026"/>
                  </a:lnTo>
                  <a:lnTo>
                    <a:pt x="1428" y="3004"/>
                  </a:lnTo>
                  <a:lnTo>
                    <a:pt x="1404" y="2978"/>
                  </a:lnTo>
                  <a:lnTo>
                    <a:pt x="1382" y="2952"/>
                  </a:lnTo>
                  <a:lnTo>
                    <a:pt x="1360" y="2924"/>
                  </a:lnTo>
                  <a:lnTo>
                    <a:pt x="1342" y="2896"/>
                  </a:lnTo>
                  <a:lnTo>
                    <a:pt x="1322" y="2866"/>
                  </a:lnTo>
                  <a:lnTo>
                    <a:pt x="1306" y="2834"/>
                  </a:lnTo>
                  <a:lnTo>
                    <a:pt x="1290" y="2802"/>
                  </a:lnTo>
                  <a:lnTo>
                    <a:pt x="1290" y="2802"/>
                  </a:lnTo>
                  <a:lnTo>
                    <a:pt x="1276" y="2768"/>
                  </a:lnTo>
                  <a:lnTo>
                    <a:pt x="1264" y="2732"/>
                  </a:lnTo>
                  <a:lnTo>
                    <a:pt x="1254" y="2694"/>
                  </a:lnTo>
                  <a:lnTo>
                    <a:pt x="1244" y="2656"/>
                  </a:lnTo>
                  <a:lnTo>
                    <a:pt x="1236" y="2618"/>
                  </a:lnTo>
                  <a:lnTo>
                    <a:pt x="1232" y="2578"/>
                  </a:lnTo>
                  <a:lnTo>
                    <a:pt x="1228" y="2538"/>
                  </a:lnTo>
                  <a:lnTo>
                    <a:pt x="1226" y="2498"/>
                  </a:lnTo>
                  <a:lnTo>
                    <a:pt x="1224" y="2456"/>
                  </a:lnTo>
                  <a:lnTo>
                    <a:pt x="1226" y="2414"/>
                  </a:lnTo>
                  <a:lnTo>
                    <a:pt x="1228" y="2370"/>
                  </a:lnTo>
                  <a:lnTo>
                    <a:pt x="1234" y="2328"/>
                  </a:lnTo>
                  <a:lnTo>
                    <a:pt x="1240" y="2284"/>
                  </a:lnTo>
                  <a:lnTo>
                    <a:pt x="1248" y="2240"/>
                  </a:lnTo>
                  <a:lnTo>
                    <a:pt x="1258" y="2194"/>
                  </a:lnTo>
                  <a:lnTo>
                    <a:pt x="1270" y="2150"/>
                  </a:lnTo>
                  <a:lnTo>
                    <a:pt x="1270" y="2150"/>
                  </a:lnTo>
                  <a:lnTo>
                    <a:pt x="1384" y="2486"/>
                  </a:lnTo>
                  <a:lnTo>
                    <a:pt x="1436" y="2630"/>
                  </a:lnTo>
                  <a:lnTo>
                    <a:pt x="1482" y="2754"/>
                  </a:lnTo>
                  <a:lnTo>
                    <a:pt x="1482" y="2754"/>
                  </a:lnTo>
                  <a:lnTo>
                    <a:pt x="1486" y="2764"/>
                  </a:lnTo>
                  <a:lnTo>
                    <a:pt x="1492" y="2774"/>
                  </a:lnTo>
                  <a:lnTo>
                    <a:pt x="1500" y="2782"/>
                  </a:lnTo>
                  <a:lnTo>
                    <a:pt x="1510" y="2790"/>
                  </a:lnTo>
                  <a:lnTo>
                    <a:pt x="1520" y="2796"/>
                  </a:lnTo>
                  <a:lnTo>
                    <a:pt x="1530" y="2800"/>
                  </a:lnTo>
                  <a:lnTo>
                    <a:pt x="1540" y="2802"/>
                  </a:lnTo>
                  <a:lnTo>
                    <a:pt x="1552" y="2804"/>
                  </a:lnTo>
                  <a:lnTo>
                    <a:pt x="1552" y="2804"/>
                  </a:lnTo>
                  <a:lnTo>
                    <a:pt x="1566" y="2802"/>
                  </a:lnTo>
                  <a:lnTo>
                    <a:pt x="1580" y="2798"/>
                  </a:lnTo>
                  <a:lnTo>
                    <a:pt x="1580" y="2798"/>
                  </a:lnTo>
                  <a:lnTo>
                    <a:pt x="1592" y="2792"/>
                  </a:lnTo>
                  <a:lnTo>
                    <a:pt x="1604" y="2782"/>
                  </a:lnTo>
                  <a:lnTo>
                    <a:pt x="1614" y="2772"/>
                  </a:lnTo>
                  <a:lnTo>
                    <a:pt x="1622" y="2758"/>
                  </a:lnTo>
                  <a:lnTo>
                    <a:pt x="1626" y="2744"/>
                  </a:lnTo>
                  <a:lnTo>
                    <a:pt x="1628" y="2730"/>
                  </a:lnTo>
                  <a:lnTo>
                    <a:pt x="1628" y="2716"/>
                  </a:lnTo>
                  <a:lnTo>
                    <a:pt x="1624" y="2700"/>
                  </a:lnTo>
                  <a:lnTo>
                    <a:pt x="1624" y="2700"/>
                  </a:lnTo>
                  <a:lnTo>
                    <a:pt x="1586" y="2598"/>
                  </a:lnTo>
                  <a:lnTo>
                    <a:pt x="1544" y="2480"/>
                  </a:lnTo>
                  <a:lnTo>
                    <a:pt x="1450" y="2210"/>
                  </a:lnTo>
                  <a:lnTo>
                    <a:pt x="1350" y="1912"/>
                  </a:lnTo>
                  <a:lnTo>
                    <a:pt x="1252" y="1614"/>
                  </a:lnTo>
                  <a:lnTo>
                    <a:pt x="1252" y="1614"/>
                  </a:lnTo>
                  <a:lnTo>
                    <a:pt x="1252" y="1612"/>
                  </a:lnTo>
                  <a:lnTo>
                    <a:pt x="1252" y="1612"/>
                  </a:lnTo>
                  <a:lnTo>
                    <a:pt x="1124" y="1210"/>
                  </a:lnTo>
                  <a:lnTo>
                    <a:pt x="1078" y="1062"/>
                  </a:lnTo>
                  <a:lnTo>
                    <a:pt x="1050" y="964"/>
                  </a:lnTo>
                  <a:lnTo>
                    <a:pt x="1050" y="964"/>
                  </a:lnTo>
                  <a:lnTo>
                    <a:pt x="1026" y="872"/>
                  </a:lnTo>
                  <a:lnTo>
                    <a:pt x="1014" y="824"/>
                  </a:lnTo>
                  <a:lnTo>
                    <a:pt x="1008" y="778"/>
                  </a:lnTo>
                  <a:lnTo>
                    <a:pt x="1004" y="732"/>
                  </a:lnTo>
                  <a:lnTo>
                    <a:pt x="1004" y="710"/>
                  </a:lnTo>
                  <a:lnTo>
                    <a:pt x="1004" y="690"/>
                  </a:lnTo>
                  <a:lnTo>
                    <a:pt x="1006" y="670"/>
                  </a:lnTo>
                  <a:lnTo>
                    <a:pt x="1012" y="652"/>
                  </a:lnTo>
                  <a:lnTo>
                    <a:pt x="1018" y="634"/>
                  </a:lnTo>
                  <a:lnTo>
                    <a:pt x="1026" y="618"/>
                  </a:lnTo>
                  <a:lnTo>
                    <a:pt x="1026" y="618"/>
                  </a:lnTo>
                  <a:lnTo>
                    <a:pt x="1034" y="606"/>
                  </a:lnTo>
                  <a:lnTo>
                    <a:pt x="1044" y="594"/>
                  </a:lnTo>
                  <a:lnTo>
                    <a:pt x="1056" y="584"/>
                  </a:lnTo>
                  <a:lnTo>
                    <a:pt x="1070" y="574"/>
                  </a:lnTo>
                  <a:lnTo>
                    <a:pt x="1086" y="566"/>
                  </a:lnTo>
                  <a:lnTo>
                    <a:pt x="1102" y="558"/>
                  </a:lnTo>
                  <a:lnTo>
                    <a:pt x="1122" y="552"/>
                  </a:lnTo>
                  <a:lnTo>
                    <a:pt x="1142" y="546"/>
                  </a:lnTo>
                  <a:lnTo>
                    <a:pt x="1142" y="546"/>
                  </a:lnTo>
                  <a:lnTo>
                    <a:pt x="1170" y="542"/>
                  </a:lnTo>
                  <a:lnTo>
                    <a:pt x="1194" y="540"/>
                  </a:lnTo>
                  <a:lnTo>
                    <a:pt x="1218" y="542"/>
                  </a:lnTo>
                  <a:lnTo>
                    <a:pt x="1240" y="548"/>
                  </a:lnTo>
                  <a:lnTo>
                    <a:pt x="1262" y="556"/>
                  </a:lnTo>
                  <a:lnTo>
                    <a:pt x="1282" y="568"/>
                  </a:lnTo>
                  <a:lnTo>
                    <a:pt x="1300" y="584"/>
                  </a:lnTo>
                  <a:lnTo>
                    <a:pt x="1318" y="602"/>
                  </a:lnTo>
                  <a:lnTo>
                    <a:pt x="1334" y="624"/>
                  </a:lnTo>
                  <a:lnTo>
                    <a:pt x="1350" y="648"/>
                  </a:lnTo>
                  <a:lnTo>
                    <a:pt x="1366" y="674"/>
                  </a:lnTo>
                  <a:lnTo>
                    <a:pt x="1380" y="706"/>
                  </a:lnTo>
                  <a:lnTo>
                    <a:pt x="1396" y="738"/>
                  </a:lnTo>
                  <a:lnTo>
                    <a:pt x="1410" y="774"/>
                  </a:lnTo>
                  <a:lnTo>
                    <a:pt x="1440" y="852"/>
                  </a:lnTo>
                  <a:lnTo>
                    <a:pt x="1440" y="852"/>
                  </a:lnTo>
                  <a:lnTo>
                    <a:pt x="1456" y="900"/>
                  </a:lnTo>
                  <a:lnTo>
                    <a:pt x="1456" y="900"/>
                  </a:lnTo>
                  <a:lnTo>
                    <a:pt x="1484" y="974"/>
                  </a:lnTo>
                  <a:lnTo>
                    <a:pt x="1526" y="1070"/>
                  </a:lnTo>
                  <a:lnTo>
                    <a:pt x="1624" y="1300"/>
                  </a:lnTo>
                  <a:lnTo>
                    <a:pt x="1758" y="1604"/>
                  </a:lnTo>
                  <a:lnTo>
                    <a:pt x="1758" y="1604"/>
                  </a:lnTo>
                  <a:lnTo>
                    <a:pt x="1764" y="1614"/>
                  </a:lnTo>
                  <a:lnTo>
                    <a:pt x="1770" y="1622"/>
                  </a:lnTo>
                  <a:lnTo>
                    <a:pt x="1780" y="1630"/>
                  </a:lnTo>
                  <a:lnTo>
                    <a:pt x="1788" y="1638"/>
                  </a:lnTo>
                  <a:lnTo>
                    <a:pt x="1798" y="1642"/>
                  </a:lnTo>
                  <a:lnTo>
                    <a:pt x="1810" y="1646"/>
                  </a:lnTo>
                  <a:lnTo>
                    <a:pt x="1822" y="1648"/>
                  </a:lnTo>
                  <a:lnTo>
                    <a:pt x="1832" y="1648"/>
                  </a:lnTo>
                  <a:lnTo>
                    <a:pt x="1832" y="1648"/>
                  </a:lnTo>
                  <a:lnTo>
                    <a:pt x="1844" y="1646"/>
                  </a:lnTo>
                  <a:lnTo>
                    <a:pt x="1856" y="1642"/>
                  </a:lnTo>
                  <a:lnTo>
                    <a:pt x="1866" y="1638"/>
                  </a:lnTo>
                  <a:lnTo>
                    <a:pt x="1876" y="1632"/>
                  </a:lnTo>
                  <a:lnTo>
                    <a:pt x="1884" y="1624"/>
                  </a:lnTo>
                  <a:lnTo>
                    <a:pt x="1890" y="1614"/>
                  </a:lnTo>
                  <a:lnTo>
                    <a:pt x="1896" y="1604"/>
                  </a:lnTo>
                  <a:lnTo>
                    <a:pt x="1900" y="1594"/>
                  </a:lnTo>
                  <a:lnTo>
                    <a:pt x="1900" y="1594"/>
                  </a:lnTo>
                  <a:lnTo>
                    <a:pt x="1906" y="1576"/>
                  </a:lnTo>
                  <a:lnTo>
                    <a:pt x="1914" y="1560"/>
                  </a:lnTo>
                  <a:lnTo>
                    <a:pt x="1924" y="1540"/>
                  </a:lnTo>
                  <a:lnTo>
                    <a:pt x="1940" y="1518"/>
                  </a:lnTo>
                  <a:lnTo>
                    <a:pt x="1956" y="1498"/>
                  </a:lnTo>
                  <a:lnTo>
                    <a:pt x="1968" y="1488"/>
                  </a:lnTo>
                  <a:lnTo>
                    <a:pt x="1978" y="1480"/>
                  </a:lnTo>
                  <a:lnTo>
                    <a:pt x="1990" y="1472"/>
                  </a:lnTo>
                  <a:lnTo>
                    <a:pt x="2004" y="1466"/>
                  </a:lnTo>
                  <a:lnTo>
                    <a:pt x="2004" y="1466"/>
                  </a:lnTo>
                  <a:lnTo>
                    <a:pt x="2024" y="1460"/>
                  </a:lnTo>
                  <a:lnTo>
                    <a:pt x="2044" y="1458"/>
                  </a:lnTo>
                  <a:lnTo>
                    <a:pt x="2066" y="1460"/>
                  </a:lnTo>
                  <a:lnTo>
                    <a:pt x="2090" y="1464"/>
                  </a:lnTo>
                  <a:lnTo>
                    <a:pt x="2116" y="1470"/>
                  </a:lnTo>
                  <a:lnTo>
                    <a:pt x="2142" y="1480"/>
                  </a:lnTo>
                  <a:lnTo>
                    <a:pt x="2168" y="1494"/>
                  </a:lnTo>
                  <a:lnTo>
                    <a:pt x="2198" y="1510"/>
                  </a:lnTo>
                  <a:lnTo>
                    <a:pt x="2198" y="1510"/>
                  </a:lnTo>
                  <a:lnTo>
                    <a:pt x="2206" y="1516"/>
                  </a:lnTo>
                  <a:lnTo>
                    <a:pt x="2216" y="1520"/>
                  </a:lnTo>
                  <a:lnTo>
                    <a:pt x="2226" y="1522"/>
                  </a:lnTo>
                  <a:lnTo>
                    <a:pt x="2236" y="1522"/>
                  </a:lnTo>
                  <a:lnTo>
                    <a:pt x="2246" y="1522"/>
                  </a:lnTo>
                  <a:lnTo>
                    <a:pt x="2256" y="1520"/>
                  </a:lnTo>
                  <a:lnTo>
                    <a:pt x="2266" y="1516"/>
                  </a:lnTo>
                  <a:lnTo>
                    <a:pt x="2276" y="1512"/>
                  </a:lnTo>
                  <a:lnTo>
                    <a:pt x="2276" y="1512"/>
                  </a:lnTo>
                  <a:lnTo>
                    <a:pt x="2284" y="1506"/>
                  </a:lnTo>
                  <a:lnTo>
                    <a:pt x="2292" y="1500"/>
                  </a:lnTo>
                  <a:lnTo>
                    <a:pt x="2298" y="1492"/>
                  </a:lnTo>
                  <a:lnTo>
                    <a:pt x="2304" y="1484"/>
                  </a:lnTo>
                  <a:lnTo>
                    <a:pt x="2308" y="1474"/>
                  </a:lnTo>
                  <a:lnTo>
                    <a:pt x="2312" y="1464"/>
                  </a:lnTo>
                  <a:lnTo>
                    <a:pt x="2314" y="1454"/>
                  </a:lnTo>
                  <a:lnTo>
                    <a:pt x="2314" y="1444"/>
                  </a:lnTo>
                  <a:lnTo>
                    <a:pt x="2314" y="1444"/>
                  </a:lnTo>
                  <a:lnTo>
                    <a:pt x="2316" y="1424"/>
                  </a:lnTo>
                  <a:lnTo>
                    <a:pt x="2320" y="1404"/>
                  </a:lnTo>
                  <a:lnTo>
                    <a:pt x="2330" y="1384"/>
                  </a:lnTo>
                  <a:lnTo>
                    <a:pt x="2340" y="1366"/>
                  </a:lnTo>
                  <a:lnTo>
                    <a:pt x="2356" y="1348"/>
                  </a:lnTo>
                  <a:lnTo>
                    <a:pt x="2372" y="1332"/>
                  </a:lnTo>
                  <a:lnTo>
                    <a:pt x="2392" y="1320"/>
                  </a:lnTo>
                  <a:lnTo>
                    <a:pt x="2412" y="1310"/>
                  </a:lnTo>
                  <a:lnTo>
                    <a:pt x="2412" y="1310"/>
                  </a:lnTo>
                  <a:lnTo>
                    <a:pt x="2436" y="1302"/>
                  </a:lnTo>
                  <a:lnTo>
                    <a:pt x="2460" y="1300"/>
                  </a:lnTo>
                  <a:lnTo>
                    <a:pt x="2484" y="1302"/>
                  </a:lnTo>
                  <a:lnTo>
                    <a:pt x="2508" y="1308"/>
                  </a:lnTo>
                  <a:lnTo>
                    <a:pt x="2532" y="1318"/>
                  </a:lnTo>
                  <a:lnTo>
                    <a:pt x="2556" y="1332"/>
                  </a:lnTo>
                  <a:lnTo>
                    <a:pt x="2580" y="1352"/>
                  </a:lnTo>
                  <a:lnTo>
                    <a:pt x="2602" y="1374"/>
                  </a:lnTo>
                  <a:lnTo>
                    <a:pt x="2602" y="1374"/>
                  </a:lnTo>
                  <a:lnTo>
                    <a:pt x="2610" y="1382"/>
                  </a:lnTo>
                  <a:lnTo>
                    <a:pt x="2618" y="1388"/>
                  </a:lnTo>
                  <a:lnTo>
                    <a:pt x="2628" y="1394"/>
                  </a:lnTo>
                  <a:lnTo>
                    <a:pt x="2638" y="1398"/>
                  </a:lnTo>
                  <a:lnTo>
                    <a:pt x="2650" y="1400"/>
                  </a:lnTo>
                  <a:lnTo>
                    <a:pt x="2660" y="1400"/>
                  </a:lnTo>
                  <a:lnTo>
                    <a:pt x="2672" y="1398"/>
                  </a:lnTo>
                  <a:lnTo>
                    <a:pt x="2682" y="1396"/>
                  </a:lnTo>
                  <a:lnTo>
                    <a:pt x="2682" y="1396"/>
                  </a:lnTo>
                  <a:lnTo>
                    <a:pt x="2692" y="1392"/>
                  </a:lnTo>
                  <a:lnTo>
                    <a:pt x="2702" y="1386"/>
                  </a:lnTo>
                  <a:lnTo>
                    <a:pt x="2710" y="1380"/>
                  </a:lnTo>
                  <a:lnTo>
                    <a:pt x="2718" y="1372"/>
                  </a:lnTo>
                  <a:lnTo>
                    <a:pt x="2724" y="1362"/>
                  </a:lnTo>
                  <a:lnTo>
                    <a:pt x="2728" y="1352"/>
                  </a:lnTo>
                  <a:lnTo>
                    <a:pt x="2732" y="1342"/>
                  </a:lnTo>
                  <a:lnTo>
                    <a:pt x="2734" y="1332"/>
                  </a:lnTo>
                  <a:lnTo>
                    <a:pt x="2734" y="1332"/>
                  </a:lnTo>
                  <a:lnTo>
                    <a:pt x="2736" y="1324"/>
                  </a:lnTo>
                  <a:lnTo>
                    <a:pt x="2740" y="1306"/>
                  </a:lnTo>
                  <a:lnTo>
                    <a:pt x="2746" y="1282"/>
                  </a:lnTo>
                  <a:lnTo>
                    <a:pt x="2758" y="1254"/>
                  </a:lnTo>
                  <a:lnTo>
                    <a:pt x="2766" y="1238"/>
                  </a:lnTo>
                  <a:lnTo>
                    <a:pt x="2776" y="1224"/>
                  </a:lnTo>
                  <a:lnTo>
                    <a:pt x="2788" y="1210"/>
                  </a:lnTo>
                  <a:lnTo>
                    <a:pt x="2802" y="1196"/>
                  </a:lnTo>
                  <a:lnTo>
                    <a:pt x="2818" y="1184"/>
                  </a:lnTo>
                  <a:lnTo>
                    <a:pt x="2834" y="1172"/>
                  </a:lnTo>
                  <a:lnTo>
                    <a:pt x="2854" y="1164"/>
                  </a:lnTo>
                  <a:lnTo>
                    <a:pt x="2878" y="1156"/>
                  </a:lnTo>
                  <a:lnTo>
                    <a:pt x="2878" y="1156"/>
                  </a:lnTo>
                  <a:lnTo>
                    <a:pt x="2892" y="1152"/>
                  </a:lnTo>
                  <a:lnTo>
                    <a:pt x="2906" y="1150"/>
                  </a:lnTo>
                  <a:lnTo>
                    <a:pt x="2920" y="1150"/>
                  </a:lnTo>
                  <a:lnTo>
                    <a:pt x="2934" y="1152"/>
                  </a:lnTo>
                  <a:lnTo>
                    <a:pt x="2946" y="1154"/>
                  </a:lnTo>
                  <a:lnTo>
                    <a:pt x="2958" y="1156"/>
                  </a:lnTo>
                  <a:lnTo>
                    <a:pt x="2970" y="1162"/>
                  </a:lnTo>
                  <a:lnTo>
                    <a:pt x="2982" y="1168"/>
                  </a:lnTo>
                  <a:lnTo>
                    <a:pt x="2982" y="1168"/>
                  </a:lnTo>
                  <a:lnTo>
                    <a:pt x="2996" y="1176"/>
                  </a:lnTo>
                  <a:lnTo>
                    <a:pt x="3008" y="1186"/>
                  </a:lnTo>
                  <a:lnTo>
                    <a:pt x="3018" y="1198"/>
                  </a:lnTo>
                  <a:lnTo>
                    <a:pt x="3030" y="1210"/>
                  </a:lnTo>
                  <a:lnTo>
                    <a:pt x="3048" y="1238"/>
                  </a:lnTo>
                  <a:lnTo>
                    <a:pt x="3064" y="1266"/>
                  </a:lnTo>
                  <a:lnTo>
                    <a:pt x="3078" y="1292"/>
                  </a:lnTo>
                  <a:lnTo>
                    <a:pt x="3088" y="1318"/>
                  </a:lnTo>
                  <a:lnTo>
                    <a:pt x="3096" y="1342"/>
                  </a:lnTo>
                  <a:lnTo>
                    <a:pt x="3100" y="1360"/>
                  </a:lnTo>
                  <a:lnTo>
                    <a:pt x="3100" y="1360"/>
                  </a:lnTo>
                  <a:lnTo>
                    <a:pt x="3106" y="1374"/>
                  </a:lnTo>
                  <a:lnTo>
                    <a:pt x="3114" y="1386"/>
                  </a:lnTo>
                  <a:lnTo>
                    <a:pt x="3124" y="1398"/>
                  </a:lnTo>
                  <a:lnTo>
                    <a:pt x="3134" y="1406"/>
                  </a:lnTo>
                  <a:lnTo>
                    <a:pt x="3148" y="1414"/>
                  </a:lnTo>
                  <a:lnTo>
                    <a:pt x="3162" y="1418"/>
                  </a:lnTo>
                  <a:lnTo>
                    <a:pt x="3176" y="1418"/>
                  </a:lnTo>
                  <a:lnTo>
                    <a:pt x="3192" y="1416"/>
                  </a:lnTo>
                  <a:lnTo>
                    <a:pt x="3192" y="1416"/>
                  </a:lnTo>
                  <a:lnTo>
                    <a:pt x="3206" y="1412"/>
                  </a:lnTo>
                  <a:lnTo>
                    <a:pt x="3220" y="1404"/>
                  </a:lnTo>
                  <a:lnTo>
                    <a:pt x="3230" y="1394"/>
                  </a:lnTo>
                  <a:lnTo>
                    <a:pt x="3240" y="1382"/>
                  </a:lnTo>
                  <a:lnTo>
                    <a:pt x="3246" y="1370"/>
                  </a:lnTo>
                  <a:lnTo>
                    <a:pt x="3250" y="1356"/>
                  </a:lnTo>
                  <a:lnTo>
                    <a:pt x="3252" y="1340"/>
                  </a:lnTo>
                  <a:lnTo>
                    <a:pt x="3250" y="1326"/>
                  </a:lnTo>
                  <a:lnTo>
                    <a:pt x="3250" y="1326"/>
                  </a:lnTo>
                  <a:close/>
                  <a:moveTo>
                    <a:pt x="2184" y="1334"/>
                  </a:moveTo>
                  <a:lnTo>
                    <a:pt x="2184" y="1334"/>
                  </a:lnTo>
                  <a:lnTo>
                    <a:pt x="2152" y="1322"/>
                  </a:lnTo>
                  <a:lnTo>
                    <a:pt x="2122" y="1314"/>
                  </a:lnTo>
                  <a:lnTo>
                    <a:pt x="2092" y="1308"/>
                  </a:lnTo>
                  <a:lnTo>
                    <a:pt x="2062" y="1306"/>
                  </a:lnTo>
                  <a:lnTo>
                    <a:pt x="2032" y="1306"/>
                  </a:lnTo>
                  <a:lnTo>
                    <a:pt x="2004" y="1310"/>
                  </a:lnTo>
                  <a:lnTo>
                    <a:pt x="1976" y="1316"/>
                  </a:lnTo>
                  <a:lnTo>
                    <a:pt x="1948" y="1326"/>
                  </a:lnTo>
                  <a:lnTo>
                    <a:pt x="1948" y="1326"/>
                  </a:lnTo>
                  <a:lnTo>
                    <a:pt x="1932" y="1332"/>
                  </a:lnTo>
                  <a:lnTo>
                    <a:pt x="1914" y="1340"/>
                  </a:lnTo>
                  <a:lnTo>
                    <a:pt x="1886" y="1360"/>
                  </a:lnTo>
                  <a:lnTo>
                    <a:pt x="1860" y="1382"/>
                  </a:lnTo>
                  <a:lnTo>
                    <a:pt x="1836" y="1404"/>
                  </a:lnTo>
                  <a:lnTo>
                    <a:pt x="1836" y="1404"/>
                  </a:lnTo>
                  <a:lnTo>
                    <a:pt x="1704" y="1100"/>
                  </a:lnTo>
                  <a:lnTo>
                    <a:pt x="1640" y="954"/>
                  </a:lnTo>
                  <a:lnTo>
                    <a:pt x="1600" y="848"/>
                  </a:lnTo>
                  <a:lnTo>
                    <a:pt x="1600" y="848"/>
                  </a:lnTo>
                  <a:lnTo>
                    <a:pt x="1584" y="804"/>
                  </a:lnTo>
                  <a:lnTo>
                    <a:pt x="1584" y="804"/>
                  </a:lnTo>
                  <a:lnTo>
                    <a:pt x="1560" y="738"/>
                  </a:lnTo>
                  <a:lnTo>
                    <a:pt x="1546" y="702"/>
                  </a:lnTo>
                  <a:lnTo>
                    <a:pt x="1530" y="664"/>
                  </a:lnTo>
                  <a:lnTo>
                    <a:pt x="1512" y="626"/>
                  </a:lnTo>
                  <a:lnTo>
                    <a:pt x="1490" y="588"/>
                  </a:lnTo>
                  <a:lnTo>
                    <a:pt x="1468" y="550"/>
                  </a:lnTo>
                  <a:lnTo>
                    <a:pt x="1442" y="516"/>
                  </a:lnTo>
                  <a:lnTo>
                    <a:pt x="1412" y="482"/>
                  </a:lnTo>
                  <a:lnTo>
                    <a:pt x="1396" y="468"/>
                  </a:lnTo>
                  <a:lnTo>
                    <a:pt x="1380" y="454"/>
                  </a:lnTo>
                  <a:lnTo>
                    <a:pt x="1362" y="440"/>
                  </a:lnTo>
                  <a:lnTo>
                    <a:pt x="1344" y="428"/>
                  </a:lnTo>
                  <a:lnTo>
                    <a:pt x="1326" y="418"/>
                  </a:lnTo>
                  <a:lnTo>
                    <a:pt x="1306" y="410"/>
                  </a:lnTo>
                  <a:lnTo>
                    <a:pt x="1284" y="402"/>
                  </a:lnTo>
                  <a:lnTo>
                    <a:pt x="1262" y="396"/>
                  </a:lnTo>
                  <a:lnTo>
                    <a:pt x="1240" y="392"/>
                  </a:lnTo>
                  <a:lnTo>
                    <a:pt x="1216" y="388"/>
                  </a:lnTo>
                  <a:lnTo>
                    <a:pt x="1190" y="388"/>
                  </a:lnTo>
                  <a:lnTo>
                    <a:pt x="1164" y="390"/>
                  </a:lnTo>
                  <a:lnTo>
                    <a:pt x="1136" y="392"/>
                  </a:lnTo>
                  <a:lnTo>
                    <a:pt x="1108" y="398"/>
                  </a:lnTo>
                  <a:lnTo>
                    <a:pt x="1108" y="398"/>
                  </a:lnTo>
                  <a:lnTo>
                    <a:pt x="1072" y="408"/>
                  </a:lnTo>
                  <a:lnTo>
                    <a:pt x="1038" y="420"/>
                  </a:lnTo>
                  <a:lnTo>
                    <a:pt x="1008" y="436"/>
                  </a:lnTo>
                  <a:lnTo>
                    <a:pt x="980" y="452"/>
                  </a:lnTo>
                  <a:lnTo>
                    <a:pt x="954" y="470"/>
                  </a:lnTo>
                  <a:lnTo>
                    <a:pt x="932" y="492"/>
                  </a:lnTo>
                  <a:lnTo>
                    <a:pt x="912" y="516"/>
                  </a:lnTo>
                  <a:lnTo>
                    <a:pt x="894" y="540"/>
                  </a:lnTo>
                  <a:lnTo>
                    <a:pt x="894" y="540"/>
                  </a:lnTo>
                  <a:lnTo>
                    <a:pt x="880" y="566"/>
                  </a:lnTo>
                  <a:lnTo>
                    <a:pt x="870" y="594"/>
                  </a:lnTo>
                  <a:lnTo>
                    <a:pt x="862" y="622"/>
                  </a:lnTo>
                  <a:lnTo>
                    <a:pt x="856" y="650"/>
                  </a:lnTo>
                  <a:lnTo>
                    <a:pt x="852" y="678"/>
                  </a:lnTo>
                  <a:lnTo>
                    <a:pt x="852" y="708"/>
                  </a:lnTo>
                  <a:lnTo>
                    <a:pt x="852" y="738"/>
                  </a:lnTo>
                  <a:lnTo>
                    <a:pt x="854" y="768"/>
                  </a:lnTo>
                  <a:lnTo>
                    <a:pt x="856" y="798"/>
                  </a:lnTo>
                  <a:lnTo>
                    <a:pt x="862" y="830"/>
                  </a:lnTo>
                  <a:lnTo>
                    <a:pt x="874" y="890"/>
                  </a:lnTo>
                  <a:lnTo>
                    <a:pt x="888" y="948"/>
                  </a:lnTo>
                  <a:lnTo>
                    <a:pt x="902" y="1004"/>
                  </a:lnTo>
                  <a:lnTo>
                    <a:pt x="902" y="1004"/>
                  </a:lnTo>
                  <a:lnTo>
                    <a:pt x="926" y="1088"/>
                  </a:lnTo>
                  <a:lnTo>
                    <a:pt x="966" y="1216"/>
                  </a:lnTo>
                  <a:lnTo>
                    <a:pt x="1074" y="1560"/>
                  </a:lnTo>
                  <a:lnTo>
                    <a:pt x="152" y="1560"/>
                  </a:lnTo>
                  <a:lnTo>
                    <a:pt x="152" y="152"/>
                  </a:lnTo>
                  <a:lnTo>
                    <a:pt x="2368" y="152"/>
                  </a:lnTo>
                  <a:lnTo>
                    <a:pt x="2368" y="1164"/>
                  </a:lnTo>
                  <a:lnTo>
                    <a:pt x="2368" y="1164"/>
                  </a:lnTo>
                  <a:lnTo>
                    <a:pt x="2358" y="1168"/>
                  </a:lnTo>
                  <a:lnTo>
                    <a:pt x="2358" y="1168"/>
                  </a:lnTo>
                  <a:lnTo>
                    <a:pt x="2328" y="1182"/>
                  </a:lnTo>
                  <a:lnTo>
                    <a:pt x="2302" y="1198"/>
                  </a:lnTo>
                  <a:lnTo>
                    <a:pt x="2276" y="1216"/>
                  </a:lnTo>
                  <a:lnTo>
                    <a:pt x="2254" y="1236"/>
                  </a:lnTo>
                  <a:lnTo>
                    <a:pt x="2232" y="1258"/>
                  </a:lnTo>
                  <a:lnTo>
                    <a:pt x="2214" y="1282"/>
                  </a:lnTo>
                  <a:lnTo>
                    <a:pt x="2198" y="1308"/>
                  </a:lnTo>
                  <a:lnTo>
                    <a:pt x="2184" y="1334"/>
                  </a:lnTo>
                  <a:lnTo>
                    <a:pt x="2184" y="1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descr=" " title=" "/>
            <p:cNvSpPr>
              <a:spLocks/>
            </p:cNvSpPr>
            <p:nvPr/>
          </p:nvSpPr>
          <p:spPr bwMode="auto">
            <a:xfrm>
              <a:off x="8143524" y="1560088"/>
              <a:ext cx="27779" cy="31527"/>
            </a:xfrm>
            <a:custGeom>
              <a:avLst/>
              <a:gdLst>
                <a:gd name="T0" fmla="*/ 136 w 252"/>
                <a:gd name="T1" fmla="*/ 256 h 286"/>
                <a:gd name="T2" fmla="*/ 236 w 252"/>
                <a:gd name="T3" fmla="*/ 120 h 286"/>
                <a:gd name="T4" fmla="*/ 236 w 252"/>
                <a:gd name="T5" fmla="*/ 120 h 286"/>
                <a:gd name="T6" fmla="*/ 244 w 252"/>
                <a:gd name="T7" fmla="*/ 108 h 286"/>
                <a:gd name="T8" fmla="*/ 250 w 252"/>
                <a:gd name="T9" fmla="*/ 94 h 286"/>
                <a:gd name="T10" fmla="*/ 252 w 252"/>
                <a:gd name="T11" fmla="*/ 80 h 286"/>
                <a:gd name="T12" fmla="*/ 252 w 252"/>
                <a:gd name="T13" fmla="*/ 64 h 286"/>
                <a:gd name="T14" fmla="*/ 248 w 252"/>
                <a:gd name="T15" fmla="*/ 50 h 286"/>
                <a:gd name="T16" fmla="*/ 242 w 252"/>
                <a:gd name="T17" fmla="*/ 36 h 286"/>
                <a:gd name="T18" fmla="*/ 232 w 252"/>
                <a:gd name="T19" fmla="*/ 24 h 286"/>
                <a:gd name="T20" fmla="*/ 222 w 252"/>
                <a:gd name="T21" fmla="*/ 14 h 286"/>
                <a:gd name="T22" fmla="*/ 222 w 252"/>
                <a:gd name="T23" fmla="*/ 14 h 286"/>
                <a:gd name="T24" fmla="*/ 208 w 252"/>
                <a:gd name="T25" fmla="*/ 6 h 286"/>
                <a:gd name="T26" fmla="*/ 194 w 252"/>
                <a:gd name="T27" fmla="*/ 2 h 286"/>
                <a:gd name="T28" fmla="*/ 180 w 252"/>
                <a:gd name="T29" fmla="*/ 0 h 286"/>
                <a:gd name="T30" fmla="*/ 166 w 252"/>
                <a:gd name="T31" fmla="*/ 0 h 286"/>
                <a:gd name="T32" fmla="*/ 150 w 252"/>
                <a:gd name="T33" fmla="*/ 4 h 286"/>
                <a:gd name="T34" fmla="*/ 138 w 252"/>
                <a:gd name="T35" fmla="*/ 10 h 286"/>
                <a:gd name="T36" fmla="*/ 126 w 252"/>
                <a:gd name="T37" fmla="*/ 18 h 286"/>
                <a:gd name="T38" fmla="*/ 116 w 252"/>
                <a:gd name="T39" fmla="*/ 30 h 286"/>
                <a:gd name="T40" fmla="*/ 14 w 252"/>
                <a:gd name="T41" fmla="*/ 164 h 286"/>
                <a:gd name="T42" fmla="*/ 14 w 252"/>
                <a:gd name="T43" fmla="*/ 164 h 286"/>
                <a:gd name="T44" fmla="*/ 6 w 252"/>
                <a:gd name="T45" fmla="*/ 178 h 286"/>
                <a:gd name="T46" fmla="*/ 2 w 252"/>
                <a:gd name="T47" fmla="*/ 192 h 286"/>
                <a:gd name="T48" fmla="*/ 0 w 252"/>
                <a:gd name="T49" fmla="*/ 206 h 286"/>
                <a:gd name="T50" fmla="*/ 0 w 252"/>
                <a:gd name="T51" fmla="*/ 220 h 286"/>
                <a:gd name="T52" fmla="*/ 4 w 252"/>
                <a:gd name="T53" fmla="*/ 234 h 286"/>
                <a:gd name="T54" fmla="*/ 10 w 252"/>
                <a:gd name="T55" fmla="*/ 248 h 286"/>
                <a:gd name="T56" fmla="*/ 18 w 252"/>
                <a:gd name="T57" fmla="*/ 260 h 286"/>
                <a:gd name="T58" fmla="*/ 30 w 252"/>
                <a:gd name="T59" fmla="*/ 270 h 286"/>
                <a:gd name="T60" fmla="*/ 30 w 252"/>
                <a:gd name="T61" fmla="*/ 270 h 286"/>
                <a:gd name="T62" fmla="*/ 40 w 252"/>
                <a:gd name="T63" fmla="*/ 278 h 286"/>
                <a:gd name="T64" fmla="*/ 52 w 252"/>
                <a:gd name="T65" fmla="*/ 282 h 286"/>
                <a:gd name="T66" fmla="*/ 64 w 252"/>
                <a:gd name="T67" fmla="*/ 284 h 286"/>
                <a:gd name="T68" fmla="*/ 76 w 252"/>
                <a:gd name="T69" fmla="*/ 286 h 286"/>
                <a:gd name="T70" fmla="*/ 76 w 252"/>
                <a:gd name="T71" fmla="*/ 286 h 286"/>
                <a:gd name="T72" fmla="*/ 92 w 252"/>
                <a:gd name="T73" fmla="*/ 284 h 286"/>
                <a:gd name="T74" fmla="*/ 108 w 252"/>
                <a:gd name="T75" fmla="*/ 278 h 286"/>
                <a:gd name="T76" fmla="*/ 124 w 252"/>
                <a:gd name="T77" fmla="*/ 268 h 286"/>
                <a:gd name="T78" fmla="*/ 136 w 252"/>
                <a:gd name="T79" fmla="*/ 256 h 286"/>
                <a:gd name="T80" fmla="*/ 136 w 252"/>
                <a:gd name="T81" fmla="*/ 25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286">
                  <a:moveTo>
                    <a:pt x="136" y="256"/>
                  </a:moveTo>
                  <a:lnTo>
                    <a:pt x="236" y="120"/>
                  </a:lnTo>
                  <a:lnTo>
                    <a:pt x="236" y="120"/>
                  </a:lnTo>
                  <a:lnTo>
                    <a:pt x="244" y="108"/>
                  </a:lnTo>
                  <a:lnTo>
                    <a:pt x="250" y="94"/>
                  </a:lnTo>
                  <a:lnTo>
                    <a:pt x="252" y="80"/>
                  </a:lnTo>
                  <a:lnTo>
                    <a:pt x="252" y="64"/>
                  </a:lnTo>
                  <a:lnTo>
                    <a:pt x="248" y="50"/>
                  </a:lnTo>
                  <a:lnTo>
                    <a:pt x="242" y="36"/>
                  </a:lnTo>
                  <a:lnTo>
                    <a:pt x="232" y="24"/>
                  </a:lnTo>
                  <a:lnTo>
                    <a:pt x="222" y="14"/>
                  </a:lnTo>
                  <a:lnTo>
                    <a:pt x="222" y="14"/>
                  </a:lnTo>
                  <a:lnTo>
                    <a:pt x="208" y="6"/>
                  </a:lnTo>
                  <a:lnTo>
                    <a:pt x="194" y="2"/>
                  </a:lnTo>
                  <a:lnTo>
                    <a:pt x="180" y="0"/>
                  </a:lnTo>
                  <a:lnTo>
                    <a:pt x="166" y="0"/>
                  </a:lnTo>
                  <a:lnTo>
                    <a:pt x="150" y="4"/>
                  </a:lnTo>
                  <a:lnTo>
                    <a:pt x="138" y="10"/>
                  </a:lnTo>
                  <a:lnTo>
                    <a:pt x="126" y="18"/>
                  </a:lnTo>
                  <a:lnTo>
                    <a:pt x="116" y="30"/>
                  </a:lnTo>
                  <a:lnTo>
                    <a:pt x="14" y="164"/>
                  </a:lnTo>
                  <a:lnTo>
                    <a:pt x="14" y="164"/>
                  </a:lnTo>
                  <a:lnTo>
                    <a:pt x="6" y="178"/>
                  </a:lnTo>
                  <a:lnTo>
                    <a:pt x="2" y="192"/>
                  </a:lnTo>
                  <a:lnTo>
                    <a:pt x="0" y="206"/>
                  </a:lnTo>
                  <a:lnTo>
                    <a:pt x="0" y="220"/>
                  </a:lnTo>
                  <a:lnTo>
                    <a:pt x="4" y="234"/>
                  </a:lnTo>
                  <a:lnTo>
                    <a:pt x="10" y="248"/>
                  </a:lnTo>
                  <a:lnTo>
                    <a:pt x="18" y="260"/>
                  </a:lnTo>
                  <a:lnTo>
                    <a:pt x="30" y="270"/>
                  </a:lnTo>
                  <a:lnTo>
                    <a:pt x="30" y="270"/>
                  </a:lnTo>
                  <a:lnTo>
                    <a:pt x="40" y="278"/>
                  </a:lnTo>
                  <a:lnTo>
                    <a:pt x="52" y="282"/>
                  </a:lnTo>
                  <a:lnTo>
                    <a:pt x="64" y="284"/>
                  </a:lnTo>
                  <a:lnTo>
                    <a:pt x="76" y="286"/>
                  </a:lnTo>
                  <a:lnTo>
                    <a:pt x="76" y="286"/>
                  </a:lnTo>
                  <a:lnTo>
                    <a:pt x="92" y="284"/>
                  </a:lnTo>
                  <a:lnTo>
                    <a:pt x="108" y="278"/>
                  </a:lnTo>
                  <a:lnTo>
                    <a:pt x="124" y="268"/>
                  </a:lnTo>
                  <a:lnTo>
                    <a:pt x="136" y="256"/>
                  </a:lnTo>
                  <a:lnTo>
                    <a:pt x="136"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descr=" " title=" "/>
            <p:cNvSpPr>
              <a:spLocks/>
            </p:cNvSpPr>
            <p:nvPr/>
          </p:nvSpPr>
          <p:spPr bwMode="auto">
            <a:xfrm>
              <a:off x="8154989" y="1619615"/>
              <a:ext cx="33512" cy="24472"/>
            </a:xfrm>
            <a:custGeom>
              <a:avLst/>
              <a:gdLst>
                <a:gd name="T0" fmla="*/ 260 w 304"/>
                <a:gd name="T1" fmla="*/ 78 h 222"/>
                <a:gd name="T2" fmla="*/ 108 w 304"/>
                <a:gd name="T3" fmla="*/ 8 h 222"/>
                <a:gd name="T4" fmla="*/ 108 w 304"/>
                <a:gd name="T5" fmla="*/ 8 h 222"/>
                <a:gd name="T6" fmla="*/ 92 w 304"/>
                <a:gd name="T7" fmla="*/ 2 h 222"/>
                <a:gd name="T8" fmla="*/ 78 w 304"/>
                <a:gd name="T9" fmla="*/ 0 h 222"/>
                <a:gd name="T10" fmla="*/ 64 w 304"/>
                <a:gd name="T11" fmla="*/ 2 h 222"/>
                <a:gd name="T12" fmla="*/ 50 w 304"/>
                <a:gd name="T13" fmla="*/ 6 h 222"/>
                <a:gd name="T14" fmla="*/ 36 w 304"/>
                <a:gd name="T15" fmla="*/ 12 h 222"/>
                <a:gd name="T16" fmla="*/ 24 w 304"/>
                <a:gd name="T17" fmla="*/ 20 h 222"/>
                <a:gd name="T18" fmla="*/ 14 w 304"/>
                <a:gd name="T19" fmla="*/ 32 h 222"/>
                <a:gd name="T20" fmla="*/ 6 w 304"/>
                <a:gd name="T21" fmla="*/ 46 h 222"/>
                <a:gd name="T22" fmla="*/ 6 w 304"/>
                <a:gd name="T23" fmla="*/ 46 h 222"/>
                <a:gd name="T24" fmla="*/ 2 w 304"/>
                <a:gd name="T25" fmla="*/ 60 h 222"/>
                <a:gd name="T26" fmla="*/ 0 w 304"/>
                <a:gd name="T27" fmla="*/ 74 h 222"/>
                <a:gd name="T28" fmla="*/ 0 w 304"/>
                <a:gd name="T29" fmla="*/ 90 h 222"/>
                <a:gd name="T30" fmla="*/ 4 w 304"/>
                <a:gd name="T31" fmla="*/ 104 h 222"/>
                <a:gd name="T32" fmla="*/ 10 w 304"/>
                <a:gd name="T33" fmla="*/ 116 h 222"/>
                <a:gd name="T34" fmla="*/ 20 w 304"/>
                <a:gd name="T35" fmla="*/ 128 h 222"/>
                <a:gd name="T36" fmla="*/ 32 w 304"/>
                <a:gd name="T37" fmla="*/ 138 h 222"/>
                <a:gd name="T38" fmla="*/ 44 w 304"/>
                <a:gd name="T39" fmla="*/ 146 h 222"/>
                <a:gd name="T40" fmla="*/ 198 w 304"/>
                <a:gd name="T41" fmla="*/ 216 h 222"/>
                <a:gd name="T42" fmla="*/ 198 w 304"/>
                <a:gd name="T43" fmla="*/ 216 h 222"/>
                <a:gd name="T44" fmla="*/ 212 w 304"/>
                <a:gd name="T45" fmla="*/ 220 h 222"/>
                <a:gd name="T46" fmla="*/ 228 w 304"/>
                <a:gd name="T47" fmla="*/ 222 h 222"/>
                <a:gd name="T48" fmla="*/ 228 w 304"/>
                <a:gd name="T49" fmla="*/ 222 h 222"/>
                <a:gd name="T50" fmla="*/ 240 w 304"/>
                <a:gd name="T51" fmla="*/ 222 h 222"/>
                <a:gd name="T52" fmla="*/ 250 w 304"/>
                <a:gd name="T53" fmla="*/ 220 h 222"/>
                <a:gd name="T54" fmla="*/ 260 w 304"/>
                <a:gd name="T55" fmla="*/ 216 h 222"/>
                <a:gd name="T56" fmla="*/ 270 w 304"/>
                <a:gd name="T57" fmla="*/ 210 h 222"/>
                <a:gd name="T58" fmla="*/ 278 w 304"/>
                <a:gd name="T59" fmla="*/ 204 h 222"/>
                <a:gd name="T60" fmla="*/ 286 w 304"/>
                <a:gd name="T61" fmla="*/ 196 h 222"/>
                <a:gd name="T62" fmla="*/ 292 w 304"/>
                <a:gd name="T63" fmla="*/ 188 h 222"/>
                <a:gd name="T64" fmla="*/ 298 w 304"/>
                <a:gd name="T65" fmla="*/ 178 h 222"/>
                <a:gd name="T66" fmla="*/ 298 w 304"/>
                <a:gd name="T67" fmla="*/ 178 h 222"/>
                <a:gd name="T68" fmla="*/ 302 w 304"/>
                <a:gd name="T69" fmla="*/ 164 h 222"/>
                <a:gd name="T70" fmla="*/ 304 w 304"/>
                <a:gd name="T71" fmla="*/ 148 h 222"/>
                <a:gd name="T72" fmla="*/ 304 w 304"/>
                <a:gd name="T73" fmla="*/ 134 h 222"/>
                <a:gd name="T74" fmla="*/ 300 w 304"/>
                <a:gd name="T75" fmla="*/ 120 h 222"/>
                <a:gd name="T76" fmla="*/ 294 w 304"/>
                <a:gd name="T77" fmla="*/ 106 h 222"/>
                <a:gd name="T78" fmla="*/ 284 w 304"/>
                <a:gd name="T79" fmla="*/ 94 h 222"/>
                <a:gd name="T80" fmla="*/ 274 w 304"/>
                <a:gd name="T81" fmla="*/ 84 h 222"/>
                <a:gd name="T82" fmla="*/ 260 w 304"/>
                <a:gd name="T83" fmla="*/ 78 h 222"/>
                <a:gd name="T84" fmla="*/ 260 w 304"/>
                <a:gd name="T85" fmla="*/ 7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222">
                  <a:moveTo>
                    <a:pt x="260" y="78"/>
                  </a:moveTo>
                  <a:lnTo>
                    <a:pt x="108" y="8"/>
                  </a:lnTo>
                  <a:lnTo>
                    <a:pt x="108" y="8"/>
                  </a:lnTo>
                  <a:lnTo>
                    <a:pt x="92" y="2"/>
                  </a:lnTo>
                  <a:lnTo>
                    <a:pt x="78" y="0"/>
                  </a:lnTo>
                  <a:lnTo>
                    <a:pt x="64" y="2"/>
                  </a:lnTo>
                  <a:lnTo>
                    <a:pt x="50" y="6"/>
                  </a:lnTo>
                  <a:lnTo>
                    <a:pt x="36" y="12"/>
                  </a:lnTo>
                  <a:lnTo>
                    <a:pt x="24" y="20"/>
                  </a:lnTo>
                  <a:lnTo>
                    <a:pt x="14" y="32"/>
                  </a:lnTo>
                  <a:lnTo>
                    <a:pt x="6" y="46"/>
                  </a:lnTo>
                  <a:lnTo>
                    <a:pt x="6" y="46"/>
                  </a:lnTo>
                  <a:lnTo>
                    <a:pt x="2" y="60"/>
                  </a:lnTo>
                  <a:lnTo>
                    <a:pt x="0" y="74"/>
                  </a:lnTo>
                  <a:lnTo>
                    <a:pt x="0" y="90"/>
                  </a:lnTo>
                  <a:lnTo>
                    <a:pt x="4" y="104"/>
                  </a:lnTo>
                  <a:lnTo>
                    <a:pt x="10" y="116"/>
                  </a:lnTo>
                  <a:lnTo>
                    <a:pt x="20" y="128"/>
                  </a:lnTo>
                  <a:lnTo>
                    <a:pt x="32" y="138"/>
                  </a:lnTo>
                  <a:lnTo>
                    <a:pt x="44" y="146"/>
                  </a:lnTo>
                  <a:lnTo>
                    <a:pt x="198" y="216"/>
                  </a:lnTo>
                  <a:lnTo>
                    <a:pt x="198" y="216"/>
                  </a:lnTo>
                  <a:lnTo>
                    <a:pt x="212" y="220"/>
                  </a:lnTo>
                  <a:lnTo>
                    <a:pt x="228" y="222"/>
                  </a:lnTo>
                  <a:lnTo>
                    <a:pt x="228" y="222"/>
                  </a:lnTo>
                  <a:lnTo>
                    <a:pt x="240" y="222"/>
                  </a:lnTo>
                  <a:lnTo>
                    <a:pt x="250" y="220"/>
                  </a:lnTo>
                  <a:lnTo>
                    <a:pt x="260" y="216"/>
                  </a:lnTo>
                  <a:lnTo>
                    <a:pt x="270" y="210"/>
                  </a:lnTo>
                  <a:lnTo>
                    <a:pt x="278" y="204"/>
                  </a:lnTo>
                  <a:lnTo>
                    <a:pt x="286" y="196"/>
                  </a:lnTo>
                  <a:lnTo>
                    <a:pt x="292" y="188"/>
                  </a:lnTo>
                  <a:lnTo>
                    <a:pt x="298" y="178"/>
                  </a:lnTo>
                  <a:lnTo>
                    <a:pt x="298" y="178"/>
                  </a:lnTo>
                  <a:lnTo>
                    <a:pt x="302" y="164"/>
                  </a:lnTo>
                  <a:lnTo>
                    <a:pt x="304" y="148"/>
                  </a:lnTo>
                  <a:lnTo>
                    <a:pt x="304" y="134"/>
                  </a:lnTo>
                  <a:lnTo>
                    <a:pt x="300" y="120"/>
                  </a:lnTo>
                  <a:lnTo>
                    <a:pt x="294" y="106"/>
                  </a:lnTo>
                  <a:lnTo>
                    <a:pt x="284" y="94"/>
                  </a:lnTo>
                  <a:lnTo>
                    <a:pt x="274" y="84"/>
                  </a:lnTo>
                  <a:lnTo>
                    <a:pt x="260" y="78"/>
                  </a:lnTo>
                  <a:lnTo>
                    <a:pt x="26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descr=" " title=" "/>
            <p:cNvSpPr>
              <a:spLocks/>
            </p:cNvSpPr>
            <p:nvPr/>
          </p:nvSpPr>
          <p:spPr bwMode="auto">
            <a:xfrm>
              <a:off x="8149256" y="1591395"/>
              <a:ext cx="39905" cy="22708"/>
            </a:xfrm>
            <a:custGeom>
              <a:avLst/>
              <a:gdLst>
                <a:gd name="T0" fmla="*/ 268 w 362"/>
                <a:gd name="T1" fmla="*/ 2 h 206"/>
                <a:gd name="T2" fmla="*/ 58 w 362"/>
                <a:gd name="T3" fmla="*/ 56 h 206"/>
                <a:gd name="T4" fmla="*/ 58 w 362"/>
                <a:gd name="T5" fmla="*/ 56 h 206"/>
                <a:gd name="T6" fmla="*/ 42 w 362"/>
                <a:gd name="T7" fmla="*/ 62 h 206"/>
                <a:gd name="T8" fmla="*/ 30 w 362"/>
                <a:gd name="T9" fmla="*/ 70 h 206"/>
                <a:gd name="T10" fmla="*/ 20 w 362"/>
                <a:gd name="T11" fmla="*/ 80 h 206"/>
                <a:gd name="T12" fmla="*/ 10 w 362"/>
                <a:gd name="T13" fmla="*/ 92 h 206"/>
                <a:gd name="T14" fmla="*/ 4 w 362"/>
                <a:gd name="T15" fmla="*/ 104 h 206"/>
                <a:gd name="T16" fmla="*/ 0 w 362"/>
                <a:gd name="T17" fmla="*/ 120 h 206"/>
                <a:gd name="T18" fmla="*/ 0 w 362"/>
                <a:gd name="T19" fmla="*/ 134 h 206"/>
                <a:gd name="T20" fmla="*/ 2 w 362"/>
                <a:gd name="T21" fmla="*/ 150 h 206"/>
                <a:gd name="T22" fmla="*/ 2 w 362"/>
                <a:gd name="T23" fmla="*/ 150 h 206"/>
                <a:gd name="T24" fmla="*/ 6 w 362"/>
                <a:gd name="T25" fmla="*/ 162 h 206"/>
                <a:gd name="T26" fmla="*/ 12 w 362"/>
                <a:gd name="T27" fmla="*/ 172 h 206"/>
                <a:gd name="T28" fmla="*/ 20 w 362"/>
                <a:gd name="T29" fmla="*/ 182 h 206"/>
                <a:gd name="T30" fmla="*/ 30 w 362"/>
                <a:gd name="T31" fmla="*/ 190 h 206"/>
                <a:gd name="T32" fmla="*/ 40 w 362"/>
                <a:gd name="T33" fmla="*/ 198 h 206"/>
                <a:gd name="T34" fmla="*/ 52 w 362"/>
                <a:gd name="T35" fmla="*/ 202 h 206"/>
                <a:gd name="T36" fmla="*/ 64 w 362"/>
                <a:gd name="T37" fmla="*/ 206 h 206"/>
                <a:gd name="T38" fmla="*/ 76 w 362"/>
                <a:gd name="T39" fmla="*/ 206 h 206"/>
                <a:gd name="T40" fmla="*/ 76 w 362"/>
                <a:gd name="T41" fmla="*/ 206 h 206"/>
                <a:gd name="T42" fmla="*/ 94 w 362"/>
                <a:gd name="T43" fmla="*/ 204 h 206"/>
                <a:gd name="T44" fmla="*/ 306 w 362"/>
                <a:gd name="T45" fmla="*/ 150 h 206"/>
                <a:gd name="T46" fmla="*/ 306 w 362"/>
                <a:gd name="T47" fmla="*/ 150 h 206"/>
                <a:gd name="T48" fmla="*/ 320 w 362"/>
                <a:gd name="T49" fmla="*/ 144 h 206"/>
                <a:gd name="T50" fmla="*/ 332 w 362"/>
                <a:gd name="T51" fmla="*/ 136 h 206"/>
                <a:gd name="T52" fmla="*/ 344 w 362"/>
                <a:gd name="T53" fmla="*/ 126 h 206"/>
                <a:gd name="T54" fmla="*/ 352 w 362"/>
                <a:gd name="T55" fmla="*/ 116 h 206"/>
                <a:gd name="T56" fmla="*/ 358 w 362"/>
                <a:gd name="T57" fmla="*/ 102 h 206"/>
                <a:gd name="T58" fmla="*/ 362 w 362"/>
                <a:gd name="T59" fmla="*/ 88 h 206"/>
                <a:gd name="T60" fmla="*/ 362 w 362"/>
                <a:gd name="T61" fmla="*/ 72 h 206"/>
                <a:gd name="T62" fmla="*/ 360 w 362"/>
                <a:gd name="T63" fmla="*/ 58 h 206"/>
                <a:gd name="T64" fmla="*/ 360 w 362"/>
                <a:gd name="T65" fmla="*/ 58 h 206"/>
                <a:gd name="T66" fmla="*/ 356 w 362"/>
                <a:gd name="T67" fmla="*/ 42 h 206"/>
                <a:gd name="T68" fmla="*/ 348 w 362"/>
                <a:gd name="T69" fmla="*/ 30 h 206"/>
                <a:gd name="T70" fmla="*/ 338 w 362"/>
                <a:gd name="T71" fmla="*/ 20 h 206"/>
                <a:gd name="T72" fmla="*/ 326 w 362"/>
                <a:gd name="T73" fmla="*/ 10 h 206"/>
                <a:gd name="T74" fmla="*/ 312 w 362"/>
                <a:gd name="T75" fmla="*/ 4 h 206"/>
                <a:gd name="T76" fmla="*/ 298 w 362"/>
                <a:gd name="T77" fmla="*/ 2 h 206"/>
                <a:gd name="T78" fmla="*/ 284 w 362"/>
                <a:gd name="T79" fmla="*/ 0 h 206"/>
                <a:gd name="T80" fmla="*/ 268 w 362"/>
                <a:gd name="T81" fmla="*/ 2 h 206"/>
                <a:gd name="T82" fmla="*/ 268 w 362"/>
                <a:gd name="T83" fmla="*/ 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206">
                  <a:moveTo>
                    <a:pt x="268" y="2"/>
                  </a:moveTo>
                  <a:lnTo>
                    <a:pt x="58" y="56"/>
                  </a:lnTo>
                  <a:lnTo>
                    <a:pt x="58" y="56"/>
                  </a:lnTo>
                  <a:lnTo>
                    <a:pt x="42" y="62"/>
                  </a:lnTo>
                  <a:lnTo>
                    <a:pt x="30" y="70"/>
                  </a:lnTo>
                  <a:lnTo>
                    <a:pt x="20" y="80"/>
                  </a:lnTo>
                  <a:lnTo>
                    <a:pt x="10" y="92"/>
                  </a:lnTo>
                  <a:lnTo>
                    <a:pt x="4" y="104"/>
                  </a:lnTo>
                  <a:lnTo>
                    <a:pt x="0" y="120"/>
                  </a:lnTo>
                  <a:lnTo>
                    <a:pt x="0" y="134"/>
                  </a:lnTo>
                  <a:lnTo>
                    <a:pt x="2" y="150"/>
                  </a:lnTo>
                  <a:lnTo>
                    <a:pt x="2" y="150"/>
                  </a:lnTo>
                  <a:lnTo>
                    <a:pt x="6" y="162"/>
                  </a:lnTo>
                  <a:lnTo>
                    <a:pt x="12" y="172"/>
                  </a:lnTo>
                  <a:lnTo>
                    <a:pt x="20" y="182"/>
                  </a:lnTo>
                  <a:lnTo>
                    <a:pt x="30" y="190"/>
                  </a:lnTo>
                  <a:lnTo>
                    <a:pt x="40" y="198"/>
                  </a:lnTo>
                  <a:lnTo>
                    <a:pt x="52" y="202"/>
                  </a:lnTo>
                  <a:lnTo>
                    <a:pt x="64" y="206"/>
                  </a:lnTo>
                  <a:lnTo>
                    <a:pt x="76" y="206"/>
                  </a:lnTo>
                  <a:lnTo>
                    <a:pt x="76" y="206"/>
                  </a:lnTo>
                  <a:lnTo>
                    <a:pt x="94" y="204"/>
                  </a:lnTo>
                  <a:lnTo>
                    <a:pt x="306" y="150"/>
                  </a:lnTo>
                  <a:lnTo>
                    <a:pt x="306" y="150"/>
                  </a:lnTo>
                  <a:lnTo>
                    <a:pt x="320" y="144"/>
                  </a:lnTo>
                  <a:lnTo>
                    <a:pt x="332" y="136"/>
                  </a:lnTo>
                  <a:lnTo>
                    <a:pt x="344" y="126"/>
                  </a:lnTo>
                  <a:lnTo>
                    <a:pt x="352" y="116"/>
                  </a:lnTo>
                  <a:lnTo>
                    <a:pt x="358" y="102"/>
                  </a:lnTo>
                  <a:lnTo>
                    <a:pt x="362" y="88"/>
                  </a:lnTo>
                  <a:lnTo>
                    <a:pt x="362" y="72"/>
                  </a:lnTo>
                  <a:lnTo>
                    <a:pt x="360" y="58"/>
                  </a:lnTo>
                  <a:lnTo>
                    <a:pt x="360" y="58"/>
                  </a:lnTo>
                  <a:lnTo>
                    <a:pt x="356" y="42"/>
                  </a:lnTo>
                  <a:lnTo>
                    <a:pt x="348" y="30"/>
                  </a:lnTo>
                  <a:lnTo>
                    <a:pt x="338" y="20"/>
                  </a:lnTo>
                  <a:lnTo>
                    <a:pt x="326" y="10"/>
                  </a:lnTo>
                  <a:lnTo>
                    <a:pt x="312" y="4"/>
                  </a:lnTo>
                  <a:lnTo>
                    <a:pt x="298" y="2"/>
                  </a:lnTo>
                  <a:lnTo>
                    <a:pt x="284" y="0"/>
                  </a:lnTo>
                  <a:lnTo>
                    <a:pt x="268" y="2"/>
                  </a:lnTo>
                  <a:lnTo>
                    <a:pt x="26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9" descr=" " title=" "/>
            <p:cNvSpPr>
              <a:spLocks/>
            </p:cNvSpPr>
            <p:nvPr/>
          </p:nvSpPr>
          <p:spPr bwMode="auto">
            <a:xfrm>
              <a:off x="8030423" y="1657095"/>
              <a:ext cx="27779" cy="31527"/>
            </a:xfrm>
            <a:custGeom>
              <a:avLst/>
              <a:gdLst>
                <a:gd name="T0" fmla="*/ 222 w 252"/>
                <a:gd name="T1" fmla="*/ 16 h 286"/>
                <a:gd name="T2" fmla="*/ 222 w 252"/>
                <a:gd name="T3" fmla="*/ 16 h 286"/>
                <a:gd name="T4" fmla="*/ 210 w 252"/>
                <a:gd name="T5" fmla="*/ 8 h 286"/>
                <a:gd name="T6" fmla="*/ 196 w 252"/>
                <a:gd name="T7" fmla="*/ 2 h 286"/>
                <a:gd name="T8" fmla="*/ 180 w 252"/>
                <a:gd name="T9" fmla="*/ 0 h 286"/>
                <a:gd name="T10" fmla="*/ 166 w 252"/>
                <a:gd name="T11" fmla="*/ 0 h 286"/>
                <a:gd name="T12" fmla="*/ 152 w 252"/>
                <a:gd name="T13" fmla="*/ 4 h 286"/>
                <a:gd name="T14" fmla="*/ 138 w 252"/>
                <a:gd name="T15" fmla="*/ 10 h 286"/>
                <a:gd name="T16" fmla="*/ 126 w 252"/>
                <a:gd name="T17" fmla="*/ 20 h 286"/>
                <a:gd name="T18" fmla="*/ 116 w 252"/>
                <a:gd name="T19" fmla="*/ 30 h 286"/>
                <a:gd name="T20" fmla="*/ 16 w 252"/>
                <a:gd name="T21" fmla="*/ 164 h 286"/>
                <a:gd name="T22" fmla="*/ 16 w 252"/>
                <a:gd name="T23" fmla="*/ 164 h 286"/>
                <a:gd name="T24" fmla="*/ 8 w 252"/>
                <a:gd name="T25" fmla="*/ 178 h 286"/>
                <a:gd name="T26" fmla="*/ 2 w 252"/>
                <a:gd name="T27" fmla="*/ 192 h 286"/>
                <a:gd name="T28" fmla="*/ 0 w 252"/>
                <a:gd name="T29" fmla="*/ 206 h 286"/>
                <a:gd name="T30" fmla="*/ 2 w 252"/>
                <a:gd name="T31" fmla="*/ 222 h 286"/>
                <a:gd name="T32" fmla="*/ 4 w 252"/>
                <a:gd name="T33" fmla="*/ 236 h 286"/>
                <a:gd name="T34" fmla="*/ 10 w 252"/>
                <a:gd name="T35" fmla="*/ 248 h 286"/>
                <a:gd name="T36" fmla="*/ 20 w 252"/>
                <a:gd name="T37" fmla="*/ 260 h 286"/>
                <a:gd name="T38" fmla="*/ 30 w 252"/>
                <a:gd name="T39" fmla="*/ 272 h 286"/>
                <a:gd name="T40" fmla="*/ 30 w 252"/>
                <a:gd name="T41" fmla="*/ 272 h 286"/>
                <a:gd name="T42" fmla="*/ 42 w 252"/>
                <a:gd name="T43" fmla="*/ 278 h 286"/>
                <a:gd name="T44" fmla="*/ 52 w 252"/>
                <a:gd name="T45" fmla="*/ 282 h 286"/>
                <a:gd name="T46" fmla="*/ 64 w 252"/>
                <a:gd name="T47" fmla="*/ 286 h 286"/>
                <a:gd name="T48" fmla="*/ 76 w 252"/>
                <a:gd name="T49" fmla="*/ 286 h 286"/>
                <a:gd name="T50" fmla="*/ 76 w 252"/>
                <a:gd name="T51" fmla="*/ 286 h 286"/>
                <a:gd name="T52" fmla="*/ 94 w 252"/>
                <a:gd name="T53" fmla="*/ 284 h 286"/>
                <a:gd name="T54" fmla="*/ 110 w 252"/>
                <a:gd name="T55" fmla="*/ 278 h 286"/>
                <a:gd name="T56" fmla="*/ 124 w 252"/>
                <a:gd name="T57" fmla="*/ 268 h 286"/>
                <a:gd name="T58" fmla="*/ 138 w 252"/>
                <a:gd name="T59" fmla="*/ 256 h 286"/>
                <a:gd name="T60" fmla="*/ 238 w 252"/>
                <a:gd name="T61" fmla="*/ 122 h 286"/>
                <a:gd name="T62" fmla="*/ 238 w 252"/>
                <a:gd name="T63" fmla="*/ 122 h 286"/>
                <a:gd name="T64" fmla="*/ 246 w 252"/>
                <a:gd name="T65" fmla="*/ 108 h 286"/>
                <a:gd name="T66" fmla="*/ 250 w 252"/>
                <a:gd name="T67" fmla="*/ 94 h 286"/>
                <a:gd name="T68" fmla="*/ 252 w 252"/>
                <a:gd name="T69" fmla="*/ 80 h 286"/>
                <a:gd name="T70" fmla="*/ 252 w 252"/>
                <a:gd name="T71" fmla="*/ 66 h 286"/>
                <a:gd name="T72" fmla="*/ 248 w 252"/>
                <a:gd name="T73" fmla="*/ 52 h 286"/>
                <a:gd name="T74" fmla="*/ 242 w 252"/>
                <a:gd name="T75" fmla="*/ 38 h 286"/>
                <a:gd name="T76" fmla="*/ 234 w 252"/>
                <a:gd name="T77" fmla="*/ 26 h 286"/>
                <a:gd name="T78" fmla="*/ 222 w 252"/>
                <a:gd name="T79" fmla="*/ 16 h 286"/>
                <a:gd name="T80" fmla="*/ 222 w 252"/>
                <a:gd name="T81" fmla="*/ 1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286">
                  <a:moveTo>
                    <a:pt x="222" y="16"/>
                  </a:moveTo>
                  <a:lnTo>
                    <a:pt x="222" y="16"/>
                  </a:lnTo>
                  <a:lnTo>
                    <a:pt x="210" y="8"/>
                  </a:lnTo>
                  <a:lnTo>
                    <a:pt x="196" y="2"/>
                  </a:lnTo>
                  <a:lnTo>
                    <a:pt x="180" y="0"/>
                  </a:lnTo>
                  <a:lnTo>
                    <a:pt x="166" y="0"/>
                  </a:lnTo>
                  <a:lnTo>
                    <a:pt x="152" y="4"/>
                  </a:lnTo>
                  <a:lnTo>
                    <a:pt x="138" y="10"/>
                  </a:lnTo>
                  <a:lnTo>
                    <a:pt x="126" y="20"/>
                  </a:lnTo>
                  <a:lnTo>
                    <a:pt x="116" y="30"/>
                  </a:lnTo>
                  <a:lnTo>
                    <a:pt x="16" y="164"/>
                  </a:lnTo>
                  <a:lnTo>
                    <a:pt x="16" y="164"/>
                  </a:lnTo>
                  <a:lnTo>
                    <a:pt x="8" y="178"/>
                  </a:lnTo>
                  <a:lnTo>
                    <a:pt x="2" y="192"/>
                  </a:lnTo>
                  <a:lnTo>
                    <a:pt x="0" y="206"/>
                  </a:lnTo>
                  <a:lnTo>
                    <a:pt x="2" y="222"/>
                  </a:lnTo>
                  <a:lnTo>
                    <a:pt x="4" y="236"/>
                  </a:lnTo>
                  <a:lnTo>
                    <a:pt x="10" y="248"/>
                  </a:lnTo>
                  <a:lnTo>
                    <a:pt x="20" y="260"/>
                  </a:lnTo>
                  <a:lnTo>
                    <a:pt x="30" y="272"/>
                  </a:lnTo>
                  <a:lnTo>
                    <a:pt x="30" y="272"/>
                  </a:lnTo>
                  <a:lnTo>
                    <a:pt x="42" y="278"/>
                  </a:lnTo>
                  <a:lnTo>
                    <a:pt x="52" y="282"/>
                  </a:lnTo>
                  <a:lnTo>
                    <a:pt x="64" y="286"/>
                  </a:lnTo>
                  <a:lnTo>
                    <a:pt x="76" y="286"/>
                  </a:lnTo>
                  <a:lnTo>
                    <a:pt x="76" y="286"/>
                  </a:lnTo>
                  <a:lnTo>
                    <a:pt x="94" y="284"/>
                  </a:lnTo>
                  <a:lnTo>
                    <a:pt x="110" y="278"/>
                  </a:lnTo>
                  <a:lnTo>
                    <a:pt x="124" y="268"/>
                  </a:lnTo>
                  <a:lnTo>
                    <a:pt x="138" y="256"/>
                  </a:lnTo>
                  <a:lnTo>
                    <a:pt x="238" y="122"/>
                  </a:lnTo>
                  <a:lnTo>
                    <a:pt x="238" y="122"/>
                  </a:lnTo>
                  <a:lnTo>
                    <a:pt x="246" y="108"/>
                  </a:lnTo>
                  <a:lnTo>
                    <a:pt x="250" y="94"/>
                  </a:lnTo>
                  <a:lnTo>
                    <a:pt x="252" y="80"/>
                  </a:lnTo>
                  <a:lnTo>
                    <a:pt x="252" y="66"/>
                  </a:lnTo>
                  <a:lnTo>
                    <a:pt x="248" y="52"/>
                  </a:lnTo>
                  <a:lnTo>
                    <a:pt x="242" y="38"/>
                  </a:lnTo>
                  <a:lnTo>
                    <a:pt x="234" y="26"/>
                  </a:lnTo>
                  <a:lnTo>
                    <a:pt x="222" y="16"/>
                  </a:lnTo>
                  <a:lnTo>
                    <a:pt x="22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descr=" " title=" "/>
            <p:cNvSpPr>
              <a:spLocks/>
            </p:cNvSpPr>
            <p:nvPr/>
          </p:nvSpPr>
          <p:spPr bwMode="auto">
            <a:xfrm>
              <a:off x="8013226" y="1604623"/>
              <a:ext cx="33512" cy="24252"/>
            </a:xfrm>
            <a:custGeom>
              <a:avLst/>
              <a:gdLst>
                <a:gd name="T0" fmla="*/ 44 w 304"/>
                <a:gd name="T1" fmla="*/ 144 h 220"/>
                <a:gd name="T2" fmla="*/ 198 w 304"/>
                <a:gd name="T3" fmla="*/ 214 h 220"/>
                <a:gd name="T4" fmla="*/ 198 w 304"/>
                <a:gd name="T5" fmla="*/ 214 h 220"/>
                <a:gd name="T6" fmla="*/ 212 w 304"/>
                <a:gd name="T7" fmla="*/ 220 h 220"/>
                <a:gd name="T8" fmla="*/ 228 w 304"/>
                <a:gd name="T9" fmla="*/ 220 h 220"/>
                <a:gd name="T10" fmla="*/ 228 w 304"/>
                <a:gd name="T11" fmla="*/ 220 h 220"/>
                <a:gd name="T12" fmla="*/ 240 w 304"/>
                <a:gd name="T13" fmla="*/ 220 h 220"/>
                <a:gd name="T14" fmla="*/ 250 w 304"/>
                <a:gd name="T15" fmla="*/ 218 h 220"/>
                <a:gd name="T16" fmla="*/ 260 w 304"/>
                <a:gd name="T17" fmla="*/ 214 h 220"/>
                <a:gd name="T18" fmla="*/ 270 w 304"/>
                <a:gd name="T19" fmla="*/ 208 h 220"/>
                <a:gd name="T20" fmla="*/ 278 w 304"/>
                <a:gd name="T21" fmla="*/ 202 h 220"/>
                <a:gd name="T22" fmla="*/ 286 w 304"/>
                <a:gd name="T23" fmla="*/ 194 h 220"/>
                <a:gd name="T24" fmla="*/ 292 w 304"/>
                <a:gd name="T25" fmla="*/ 186 h 220"/>
                <a:gd name="T26" fmla="*/ 298 w 304"/>
                <a:gd name="T27" fmla="*/ 176 h 220"/>
                <a:gd name="T28" fmla="*/ 298 w 304"/>
                <a:gd name="T29" fmla="*/ 176 h 220"/>
                <a:gd name="T30" fmla="*/ 302 w 304"/>
                <a:gd name="T31" fmla="*/ 162 h 220"/>
                <a:gd name="T32" fmla="*/ 304 w 304"/>
                <a:gd name="T33" fmla="*/ 146 h 220"/>
                <a:gd name="T34" fmla="*/ 304 w 304"/>
                <a:gd name="T35" fmla="*/ 132 h 220"/>
                <a:gd name="T36" fmla="*/ 300 w 304"/>
                <a:gd name="T37" fmla="*/ 118 h 220"/>
                <a:gd name="T38" fmla="*/ 294 w 304"/>
                <a:gd name="T39" fmla="*/ 104 h 220"/>
                <a:gd name="T40" fmla="*/ 284 w 304"/>
                <a:gd name="T41" fmla="*/ 94 h 220"/>
                <a:gd name="T42" fmla="*/ 274 w 304"/>
                <a:gd name="T43" fmla="*/ 84 h 220"/>
                <a:gd name="T44" fmla="*/ 260 w 304"/>
                <a:gd name="T45" fmla="*/ 76 h 220"/>
                <a:gd name="T46" fmla="*/ 108 w 304"/>
                <a:gd name="T47" fmla="*/ 6 h 220"/>
                <a:gd name="T48" fmla="*/ 108 w 304"/>
                <a:gd name="T49" fmla="*/ 6 h 220"/>
                <a:gd name="T50" fmla="*/ 92 w 304"/>
                <a:gd name="T51" fmla="*/ 2 h 220"/>
                <a:gd name="T52" fmla="*/ 78 w 304"/>
                <a:gd name="T53" fmla="*/ 0 h 220"/>
                <a:gd name="T54" fmla="*/ 64 w 304"/>
                <a:gd name="T55" fmla="*/ 0 h 220"/>
                <a:gd name="T56" fmla="*/ 50 w 304"/>
                <a:gd name="T57" fmla="*/ 4 h 220"/>
                <a:gd name="T58" fmla="*/ 36 w 304"/>
                <a:gd name="T59" fmla="*/ 10 h 220"/>
                <a:gd name="T60" fmla="*/ 24 w 304"/>
                <a:gd name="T61" fmla="*/ 20 h 220"/>
                <a:gd name="T62" fmla="*/ 14 w 304"/>
                <a:gd name="T63" fmla="*/ 30 h 220"/>
                <a:gd name="T64" fmla="*/ 6 w 304"/>
                <a:gd name="T65" fmla="*/ 44 h 220"/>
                <a:gd name="T66" fmla="*/ 6 w 304"/>
                <a:gd name="T67" fmla="*/ 44 h 220"/>
                <a:gd name="T68" fmla="*/ 2 w 304"/>
                <a:gd name="T69" fmla="*/ 58 h 220"/>
                <a:gd name="T70" fmla="*/ 0 w 304"/>
                <a:gd name="T71" fmla="*/ 74 h 220"/>
                <a:gd name="T72" fmla="*/ 0 w 304"/>
                <a:gd name="T73" fmla="*/ 88 h 220"/>
                <a:gd name="T74" fmla="*/ 4 w 304"/>
                <a:gd name="T75" fmla="*/ 102 h 220"/>
                <a:gd name="T76" fmla="*/ 12 w 304"/>
                <a:gd name="T77" fmla="*/ 116 h 220"/>
                <a:gd name="T78" fmla="*/ 20 w 304"/>
                <a:gd name="T79" fmla="*/ 126 h 220"/>
                <a:gd name="T80" fmla="*/ 32 w 304"/>
                <a:gd name="T81" fmla="*/ 136 h 220"/>
                <a:gd name="T82" fmla="*/ 44 w 304"/>
                <a:gd name="T83" fmla="*/ 144 h 220"/>
                <a:gd name="T84" fmla="*/ 44 w 304"/>
                <a:gd name="T85" fmla="*/ 14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220">
                  <a:moveTo>
                    <a:pt x="44" y="144"/>
                  </a:moveTo>
                  <a:lnTo>
                    <a:pt x="198" y="214"/>
                  </a:lnTo>
                  <a:lnTo>
                    <a:pt x="198" y="214"/>
                  </a:lnTo>
                  <a:lnTo>
                    <a:pt x="212" y="220"/>
                  </a:lnTo>
                  <a:lnTo>
                    <a:pt x="228" y="220"/>
                  </a:lnTo>
                  <a:lnTo>
                    <a:pt x="228" y="220"/>
                  </a:lnTo>
                  <a:lnTo>
                    <a:pt x="240" y="220"/>
                  </a:lnTo>
                  <a:lnTo>
                    <a:pt x="250" y="218"/>
                  </a:lnTo>
                  <a:lnTo>
                    <a:pt x="260" y="214"/>
                  </a:lnTo>
                  <a:lnTo>
                    <a:pt x="270" y="208"/>
                  </a:lnTo>
                  <a:lnTo>
                    <a:pt x="278" y="202"/>
                  </a:lnTo>
                  <a:lnTo>
                    <a:pt x="286" y="194"/>
                  </a:lnTo>
                  <a:lnTo>
                    <a:pt x="292" y="186"/>
                  </a:lnTo>
                  <a:lnTo>
                    <a:pt x="298" y="176"/>
                  </a:lnTo>
                  <a:lnTo>
                    <a:pt x="298" y="176"/>
                  </a:lnTo>
                  <a:lnTo>
                    <a:pt x="302" y="162"/>
                  </a:lnTo>
                  <a:lnTo>
                    <a:pt x="304" y="146"/>
                  </a:lnTo>
                  <a:lnTo>
                    <a:pt x="304" y="132"/>
                  </a:lnTo>
                  <a:lnTo>
                    <a:pt x="300" y="118"/>
                  </a:lnTo>
                  <a:lnTo>
                    <a:pt x="294" y="104"/>
                  </a:lnTo>
                  <a:lnTo>
                    <a:pt x="284" y="94"/>
                  </a:lnTo>
                  <a:lnTo>
                    <a:pt x="274" y="84"/>
                  </a:lnTo>
                  <a:lnTo>
                    <a:pt x="260" y="76"/>
                  </a:lnTo>
                  <a:lnTo>
                    <a:pt x="108" y="6"/>
                  </a:lnTo>
                  <a:lnTo>
                    <a:pt x="108" y="6"/>
                  </a:lnTo>
                  <a:lnTo>
                    <a:pt x="92" y="2"/>
                  </a:lnTo>
                  <a:lnTo>
                    <a:pt x="78" y="0"/>
                  </a:lnTo>
                  <a:lnTo>
                    <a:pt x="64" y="0"/>
                  </a:lnTo>
                  <a:lnTo>
                    <a:pt x="50" y="4"/>
                  </a:lnTo>
                  <a:lnTo>
                    <a:pt x="36" y="10"/>
                  </a:lnTo>
                  <a:lnTo>
                    <a:pt x="24" y="20"/>
                  </a:lnTo>
                  <a:lnTo>
                    <a:pt x="14" y="30"/>
                  </a:lnTo>
                  <a:lnTo>
                    <a:pt x="6" y="44"/>
                  </a:lnTo>
                  <a:lnTo>
                    <a:pt x="6" y="44"/>
                  </a:lnTo>
                  <a:lnTo>
                    <a:pt x="2" y="58"/>
                  </a:lnTo>
                  <a:lnTo>
                    <a:pt x="0" y="74"/>
                  </a:lnTo>
                  <a:lnTo>
                    <a:pt x="0" y="88"/>
                  </a:lnTo>
                  <a:lnTo>
                    <a:pt x="4" y="102"/>
                  </a:lnTo>
                  <a:lnTo>
                    <a:pt x="12" y="116"/>
                  </a:lnTo>
                  <a:lnTo>
                    <a:pt x="20" y="126"/>
                  </a:lnTo>
                  <a:lnTo>
                    <a:pt x="32" y="136"/>
                  </a:lnTo>
                  <a:lnTo>
                    <a:pt x="44" y="144"/>
                  </a:lnTo>
                  <a:lnTo>
                    <a:pt x="4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1" descr=" " title=" "/>
            <p:cNvSpPr>
              <a:spLocks/>
            </p:cNvSpPr>
            <p:nvPr/>
          </p:nvSpPr>
          <p:spPr bwMode="auto">
            <a:xfrm>
              <a:off x="8012565" y="1634607"/>
              <a:ext cx="39905" cy="22708"/>
            </a:xfrm>
            <a:custGeom>
              <a:avLst/>
              <a:gdLst>
                <a:gd name="T0" fmla="*/ 360 w 362"/>
                <a:gd name="T1" fmla="*/ 56 h 206"/>
                <a:gd name="T2" fmla="*/ 360 w 362"/>
                <a:gd name="T3" fmla="*/ 56 h 206"/>
                <a:gd name="T4" fmla="*/ 354 w 362"/>
                <a:gd name="T5" fmla="*/ 42 h 206"/>
                <a:gd name="T6" fmla="*/ 346 w 362"/>
                <a:gd name="T7" fmla="*/ 30 h 206"/>
                <a:gd name="T8" fmla="*/ 336 w 362"/>
                <a:gd name="T9" fmla="*/ 18 h 206"/>
                <a:gd name="T10" fmla="*/ 326 w 362"/>
                <a:gd name="T11" fmla="*/ 10 h 206"/>
                <a:gd name="T12" fmla="*/ 312 w 362"/>
                <a:gd name="T13" fmla="*/ 4 h 206"/>
                <a:gd name="T14" fmla="*/ 298 w 362"/>
                <a:gd name="T15" fmla="*/ 0 h 206"/>
                <a:gd name="T16" fmla="*/ 282 w 362"/>
                <a:gd name="T17" fmla="*/ 0 h 206"/>
                <a:gd name="T18" fmla="*/ 268 w 362"/>
                <a:gd name="T19" fmla="*/ 2 h 206"/>
                <a:gd name="T20" fmla="*/ 56 w 362"/>
                <a:gd name="T21" fmla="*/ 56 h 206"/>
                <a:gd name="T22" fmla="*/ 56 w 362"/>
                <a:gd name="T23" fmla="*/ 56 h 206"/>
                <a:gd name="T24" fmla="*/ 42 w 362"/>
                <a:gd name="T25" fmla="*/ 60 h 206"/>
                <a:gd name="T26" fmla="*/ 30 w 362"/>
                <a:gd name="T27" fmla="*/ 68 h 206"/>
                <a:gd name="T28" fmla="*/ 18 w 362"/>
                <a:gd name="T29" fmla="*/ 78 h 206"/>
                <a:gd name="T30" fmla="*/ 10 w 362"/>
                <a:gd name="T31" fmla="*/ 90 h 206"/>
                <a:gd name="T32" fmla="*/ 4 w 362"/>
                <a:gd name="T33" fmla="*/ 104 h 206"/>
                <a:gd name="T34" fmla="*/ 0 w 362"/>
                <a:gd name="T35" fmla="*/ 118 h 206"/>
                <a:gd name="T36" fmla="*/ 0 w 362"/>
                <a:gd name="T37" fmla="*/ 132 h 206"/>
                <a:gd name="T38" fmla="*/ 2 w 362"/>
                <a:gd name="T39" fmla="*/ 148 h 206"/>
                <a:gd name="T40" fmla="*/ 2 w 362"/>
                <a:gd name="T41" fmla="*/ 148 h 206"/>
                <a:gd name="T42" fmla="*/ 6 w 362"/>
                <a:gd name="T43" fmla="*/ 160 h 206"/>
                <a:gd name="T44" fmla="*/ 12 w 362"/>
                <a:gd name="T45" fmla="*/ 172 h 206"/>
                <a:gd name="T46" fmla="*/ 20 w 362"/>
                <a:gd name="T47" fmla="*/ 182 h 206"/>
                <a:gd name="T48" fmla="*/ 30 w 362"/>
                <a:gd name="T49" fmla="*/ 190 h 206"/>
                <a:gd name="T50" fmla="*/ 40 w 362"/>
                <a:gd name="T51" fmla="*/ 196 h 206"/>
                <a:gd name="T52" fmla="*/ 50 w 362"/>
                <a:gd name="T53" fmla="*/ 202 h 206"/>
                <a:gd name="T54" fmla="*/ 62 w 362"/>
                <a:gd name="T55" fmla="*/ 204 h 206"/>
                <a:gd name="T56" fmla="*/ 76 w 362"/>
                <a:gd name="T57" fmla="*/ 206 h 206"/>
                <a:gd name="T58" fmla="*/ 76 w 362"/>
                <a:gd name="T59" fmla="*/ 206 h 206"/>
                <a:gd name="T60" fmla="*/ 94 w 362"/>
                <a:gd name="T61" fmla="*/ 202 h 206"/>
                <a:gd name="T62" fmla="*/ 306 w 362"/>
                <a:gd name="T63" fmla="*/ 148 h 206"/>
                <a:gd name="T64" fmla="*/ 306 w 362"/>
                <a:gd name="T65" fmla="*/ 148 h 206"/>
                <a:gd name="T66" fmla="*/ 320 w 362"/>
                <a:gd name="T67" fmla="*/ 144 h 206"/>
                <a:gd name="T68" fmla="*/ 332 w 362"/>
                <a:gd name="T69" fmla="*/ 136 h 206"/>
                <a:gd name="T70" fmla="*/ 344 w 362"/>
                <a:gd name="T71" fmla="*/ 126 h 206"/>
                <a:gd name="T72" fmla="*/ 352 w 362"/>
                <a:gd name="T73" fmla="*/ 114 h 206"/>
                <a:gd name="T74" fmla="*/ 358 w 362"/>
                <a:gd name="T75" fmla="*/ 100 h 206"/>
                <a:gd name="T76" fmla="*/ 362 w 362"/>
                <a:gd name="T77" fmla="*/ 86 h 206"/>
                <a:gd name="T78" fmla="*/ 362 w 362"/>
                <a:gd name="T79" fmla="*/ 72 h 206"/>
                <a:gd name="T80" fmla="*/ 360 w 362"/>
                <a:gd name="T81" fmla="*/ 56 h 206"/>
                <a:gd name="T82" fmla="*/ 360 w 362"/>
                <a:gd name="T83"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206">
                  <a:moveTo>
                    <a:pt x="360" y="56"/>
                  </a:moveTo>
                  <a:lnTo>
                    <a:pt x="360" y="56"/>
                  </a:lnTo>
                  <a:lnTo>
                    <a:pt x="354" y="42"/>
                  </a:lnTo>
                  <a:lnTo>
                    <a:pt x="346" y="30"/>
                  </a:lnTo>
                  <a:lnTo>
                    <a:pt x="336" y="18"/>
                  </a:lnTo>
                  <a:lnTo>
                    <a:pt x="326" y="10"/>
                  </a:lnTo>
                  <a:lnTo>
                    <a:pt x="312" y="4"/>
                  </a:lnTo>
                  <a:lnTo>
                    <a:pt x="298" y="0"/>
                  </a:lnTo>
                  <a:lnTo>
                    <a:pt x="282" y="0"/>
                  </a:lnTo>
                  <a:lnTo>
                    <a:pt x="268" y="2"/>
                  </a:lnTo>
                  <a:lnTo>
                    <a:pt x="56" y="56"/>
                  </a:lnTo>
                  <a:lnTo>
                    <a:pt x="56" y="56"/>
                  </a:lnTo>
                  <a:lnTo>
                    <a:pt x="42" y="60"/>
                  </a:lnTo>
                  <a:lnTo>
                    <a:pt x="30" y="68"/>
                  </a:lnTo>
                  <a:lnTo>
                    <a:pt x="18" y="78"/>
                  </a:lnTo>
                  <a:lnTo>
                    <a:pt x="10" y="90"/>
                  </a:lnTo>
                  <a:lnTo>
                    <a:pt x="4" y="104"/>
                  </a:lnTo>
                  <a:lnTo>
                    <a:pt x="0" y="118"/>
                  </a:lnTo>
                  <a:lnTo>
                    <a:pt x="0" y="132"/>
                  </a:lnTo>
                  <a:lnTo>
                    <a:pt x="2" y="148"/>
                  </a:lnTo>
                  <a:lnTo>
                    <a:pt x="2" y="148"/>
                  </a:lnTo>
                  <a:lnTo>
                    <a:pt x="6" y="160"/>
                  </a:lnTo>
                  <a:lnTo>
                    <a:pt x="12" y="172"/>
                  </a:lnTo>
                  <a:lnTo>
                    <a:pt x="20" y="182"/>
                  </a:lnTo>
                  <a:lnTo>
                    <a:pt x="30" y="190"/>
                  </a:lnTo>
                  <a:lnTo>
                    <a:pt x="40" y="196"/>
                  </a:lnTo>
                  <a:lnTo>
                    <a:pt x="50" y="202"/>
                  </a:lnTo>
                  <a:lnTo>
                    <a:pt x="62" y="204"/>
                  </a:lnTo>
                  <a:lnTo>
                    <a:pt x="76" y="206"/>
                  </a:lnTo>
                  <a:lnTo>
                    <a:pt x="76" y="206"/>
                  </a:lnTo>
                  <a:lnTo>
                    <a:pt x="94" y="202"/>
                  </a:lnTo>
                  <a:lnTo>
                    <a:pt x="306" y="148"/>
                  </a:lnTo>
                  <a:lnTo>
                    <a:pt x="306" y="148"/>
                  </a:lnTo>
                  <a:lnTo>
                    <a:pt x="320" y="144"/>
                  </a:lnTo>
                  <a:lnTo>
                    <a:pt x="332" y="136"/>
                  </a:lnTo>
                  <a:lnTo>
                    <a:pt x="344" y="126"/>
                  </a:lnTo>
                  <a:lnTo>
                    <a:pt x="352" y="114"/>
                  </a:lnTo>
                  <a:lnTo>
                    <a:pt x="358" y="100"/>
                  </a:lnTo>
                  <a:lnTo>
                    <a:pt x="362" y="86"/>
                  </a:lnTo>
                  <a:lnTo>
                    <a:pt x="362" y="72"/>
                  </a:lnTo>
                  <a:lnTo>
                    <a:pt x="360" y="56"/>
                  </a:lnTo>
                  <a:lnTo>
                    <a:pt x="36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Box 2"/>
          <p:cNvSpPr txBox="1"/>
          <p:nvPr/>
        </p:nvSpPr>
        <p:spPr>
          <a:xfrm>
            <a:off x="1898182" y="2159875"/>
            <a:ext cx="2304236" cy="1384995"/>
          </a:xfrm>
          <a:prstGeom prst="rect">
            <a:avLst/>
          </a:prstGeom>
          <a:noFill/>
        </p:spPr>
        <p:txBody>
          <a:bodyPr wrap="square" rtlCol="0">
            <a:spAutoFit/>
          </a:bodyPr>
          <a:lstStyle/>
          <a:p>
            <a:pPr marL="171450" indent="-171450">
              <a:buFont typeface="Arial" charset="0"/>
              <a:buChar char="•"/>
            </a:pPr>
            <a:r>
              <a:rPr lang="en-US" sz="1200" dirty="0">
                <a:solidFill>
                  <a:schemeClr val="bg1"/>
                </a:solidFill>
              </a:rPr>
              <a:t>ADHD</a:t>
            </a:r>
          </a:p>
          <a:p>
            <a:pPr marL="171450" indent="-171450">
              <a:buFont typeface="Arial" charset="0"/>
              <a:buChar char="•"/>
            </a:pPr>
            <a:r>
              <a:rPr lang="en-US" sz="1200" dirty="0">
                <a:solidFill>
                  <a:schemeClr val="bg1"/>
                </a:solidFill>
              </a:rPr>
              <a:t>Dyslexia</a:t>
            </a:r>
          </a:p>
          <a:p>
            <a:pPr marL="171450" indent="-171450">
              <a:buFont typeface="Arial" charset="0"/>
              <a:buChar char="•"/>
            </a:pPr>
            <a:r>
              <a:rPr lang="en-US" sz="1200" dirty="0">
                <a:solidFill>
                  <a:schemeClr val="bg1"/>
                </a:solidFill>
              </a:rPr>
              <a:t>Downs Syndrome</a:t>
            </a:r>
          </a:p>
          <a:p>
            <a:pPr marL="171450" indent="-171450">
              <a:buFont typeface="Arial" charset="0"/>
              <a:buChar char="•"/>
            </a:pPr>
            <a:r>
              <a:rPr lang="en-US" sz="1200" dirty="0">
                <a:solidFill>
                  <a:schemeClr val="bg1"/>
                </a:solidFill>
              </a:rPr>
              <a:t>Difficulty concentrating</a:t>
            </a:r>
          </a:p>
          <a:p>
            <a:pPr marL="171450" indent="-171450">
              <a:buFont typeface="Arial" charset="0"/>
              <a:buChar char="•"/>
            </a:pPr>
            <a:r>
              <a:rPr lang="en-US" sz="1200" dirty="0">
                <a:solidFill>
                  <a:schemeClr val="bg1"/>
                </a:solidFill>
              </a:rPr>
              <a:t>Difficulty reasoning and understanding</a:t>
            </a:r>
          </a:p>
          <a:p>
            <a:pPr marL="171450" indent="-171450">
              <a:buFont typeface="Arial" charset="0"/>
              <a:buChar char="•"/>
            </a:pPr>
            <a:r>
              <a:rPr lang="en-US" sz="1200" dirty="0">
                <a:solidFill>
                  <a:schemeClr val="bg1"/>
                </a:solidFill>
              </a:rPr>
              <a:t>Poor comprehension</a:t>
            </a:r>
          </a:p>
        </p:txBody>
      </p:sp>
      <p:sp>
        <p:nvSpPr>
          <p:cNvPr id="36" name="TextBox 35"/>
          <p:cNvSpPr txBox="1"/>
          <p:nvPr/>
        </p:nvSpPr>
        <p:spPr>
          <a:xfrm>
            <a:off x="1898182" y="4429856"/>
            <a:ext cx="2304236" cy="1200329"/>
          </a:xfrm>
          <a:prstGeom prst="rect">
            <a:avLst/>
          </a:prstGeom>
          <a:noFill/>
        </p:spPr>
        <p:txBody>
          <a:bodyPr wrap="square" rtlCol="0">
            <a:spAutoFit/>
          </a:bodyPr>
          <a:lstStyle/>
          <a:p>
            <a:pPr marL="171450" indent="-171450">
              <a:buFont typeface="Arial" charset="0"/>
              <a:buChar char="•"/>
            </a:pPr>
            <a:r>
              <a:rPr lang="en-US" sz="1200" dirty="0">
                <a:solidFill>
                  <a:schemeClr val="bg1"/>
                </a:solidFill>
              </a:rPr>
              <a:t>Lost Limbs</a:t>
            </a:r>
          </a:p>
          <a:p>
            <a:pPr marL="171450" indent="-171450">
              <a:buFont typeface="Arial" charset="0"/>
              <a:buChar char="•"/>
            </a:pPr>
            <a:r>
              <a:rPr lang="en-US" sz="1200" dirty="0">
                <a:solidFill>
                  <a:schemeClr val="bg1"/>
                </a:solidFill>
              </a:rPr>
              <a:t>Poor gross/fine motor controls such as Muscular Dystrophy</a:t>
            </a:r>
          </a:p>
          <a:p>
            <a:pPr marL="171450" indent="-171450">
              <a:buFont typeface="Arial" charset="0"/>
              <a:buChar char="•"/>
            </a:pPr>
            <a:r>
              <a:rPr lang="en-US" sz="1200" dirty="0">
                <a:solidFill>
                  <a:schemeClr val="bg1"/>
                </a:solidFill>
              </a:rPr>
              <a:t>Difficulty communicating struggles</a:t>
            </a:r>
          </a:p>
          <a:p>
            <a:pPr marL="171450" indent="-171450">
              <a:buFont typeface="Arial" charset="0"/>
              <a:buChar char="•"/>
            </a:pPr>
            <a:r>
              <a:rPr lang="en-US" sz="1200" dirty="0">
                <a:solidFill>
                  <a:schemeClr val="bg1"/>
                </a:solidFill>
              </a:rPr>
              <a:t>Partial/full paralysis</a:t>
            </a:r>
          </a:p>
        </p:txBody>
      </p:sp>
      <p:sp>
        <p:nvSpPr>
          <p:cNvPr id="37" name="TextBox 36"/>
          <p:cNvSpPr txBox="1"/>
          <p:nvPr/>
        </p:nvSpPr>
        <p:spPr>
          <a:xfrm>
            <a:off x="6229094" y="2154292"/>
            <a:ext cx="2304236" cy="1015663"/>
          </a:xfrm>
          <a:prstGeom prst="rect">
            <a:avLst/>
          </a:prstGeom>
          <a:noFill/>
        </p:spPr>
        <p:txBody>
          <a:bodyPr wrap="square" rtlCol="0">
            <a:spAutoFit/>
          </a:bodyPr>
          <a:lstStyle/>
          <a:p>
            <a:pPr marL="171450" indent="-171450">
              <a:buFont typeface="Arial" charset="0"/>
              <a:buChar char="•"/>
            </a:pPr>
            <a:r>
              <a:rPr lang="en-US" sz="1200" dirty="0">
                <a:solidFill>
                  <a:schemeClr val="bg1"/>
                </a:solidFill>
              </a:rPr>
              <a:t>Low/poor vision</a:t>
            </a:r>
          </a:p>
          <a:p>
            <a:pPr marL="171450" indent="-171450">
              <a:buFont typeface="Arial" charset="0"/>
              <a:buChar char="•"/>
            </a:pPr>
            <a:r>
              <a:rPr lang="en-US" sz="1200" dirty="0">
                <a:solidFill>
                  <a:schemeClr val="bg1"/>
                </a:solidFill>
              </a:rPr>
              <a:t>Color blindness</a:t>
            </a:r>
          </a:p>
          <a:p>
            <a:pPr marL="171450" indent="-171450">
              <a:buFont typeface="Arial" charset="0"/>
              <a:buChar char="•"/>
            </a:pPr>
            <a:r>
              <a:rPr lang="en-US" sz="1200" dirty="0">
                <a:solidFill>
                  <a:schemeClr val="bg1"/>
                </a:solidFill>
              </a:rPr>
              <a:t>Total blindness</a:t>
            </a:r>
          </a:p>
          <a:p>
            <a:pPr marL="171450" indent="-171450">
              <a:buFont typeface="Arial" charset="0"/>
              <a:buChar char="•"/>
            </a:pPr>
            <a:r>
              <a:rPr lang="en-US" sz="1200" dirty="0">
                <a:solidFill>
                  <a:schemeClr val="bg1"/>
                </a:solidFill>
              </a:rPr>
              <a:t>Difficulty seeing contrasts</a:t>
            </a:r>
          </a:p>
          <a:p>
            <a:pPr marL="171450" indent="-171450">
              <a:buFont typeface="Arial" charset="0"/>
              <a:buChar char="•"/>
            </a:pPr>
            <a:r>
              <a:rPr lang="en-US" sz="1200" dirty="0">
                <a:solidFill>
                  <a:schemeClr val="bg1"/>
                </a:solidFill>
              </a:rPr>
              <a:t>Seizure sensitivity</a:t>
            </a:r>
          </a:p>
        </p:txBody>
      </p:sp>
      <p:sp>
        <p:nvSpPr>
          <p:cNvPr id="38" name="TextBox 37"/>
          <p:cNvSpPr txBox="1"/>
          <p:nvPr/>
        </p:nvSpPr>
        <p:spPr>
          <a:xfrm>
            <a:off x="6229094" y="4431233"/>
            <a:ext cx="2304236" cy="830997"/>
          </a:xfrm>
          <a:prstGeom prst="rect">
            <a:avLst/>
          </a:prstGeom>
          <a:noFill/>
        </p:spPr>
        <p:txBody>
          <a:bodyPr wrap="square" rtlCol="0">
            <a:spAutoFit/>
          </a:bodyPr>
          <a:lstStyle/>
          <a:p>
            <a:pPr marL="171450" indent="-171450">
              <a:buFont typeface="Arial" charset="0"/>
              <a:buChar char="•"/>
            </a:pPr>
            <a:r>
              <a:rPr lang="en-US" sz="1200" dirty="0">
                <a:solidFill>
                  <a:schemeClr val="bg1"/>
                </a:solidFill>
              </a:rPr>
              <a:t>Limited Hearing </a:t>
            </a:r>
          </a:p>
          <a:p>
            <a:pPr marL="171450" indent="-171450">
              <a:buFont typeface="Arial" charset="0"/>
              <a:buChar char="•"/>
            </a:pPr>
            <a:r>
              <a:rPr lang="en-US" sz="1200" dirty="0">
                <a:solidFill>
                  <a:schemeClr val="bg1"/>
                </a:solidFill>
              </a:rPr>
              <a:t>Complete deafness</a:t>
            </a:r>
          </a:p>
          <a:p>
            <a:pPr marL="171450" indent="-171450">
              <a:buFont typeface="Arial" charset="0"/>
              <a:buChar char="•"/>
            </a:pPr>
            <a:r>
              <a:rPr lang="en-US" sz="1200" dirty="0">
                <a:solidFill>
                  <a:schemeClr val="bg1"/>
                </a:solidFill>
              </a:rPr>
              <a:t>Difficulty taking notes &amp; reading captions at same time</a:t>
            </a:r>
          </a:p>
        </p:txBody>
      </p:sp>
    </p:spTree>
    <p:extLst>
      <p:ext uri="{BB962C8B-B14F-4D97-AF65-F5344CB8AC3E}">
        <p14:creationId xmlns:p14="http://schemas.microsoft.com/office/powerpoint/2010/main" val="142217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b 4-3 dark v1.0">
  <a:themeElements>
    <a:clrScheme name="Blackboard dark">
      <a:dk1>
        <a:srgbClr val="FFFFFF"/>
      </a:dk1>
      <a:lt1>
        <a:srgbClr val="191B23"/>
      </a:lt1>
      <a:dk2>
        <a:srgbClr val="FFFFFF"/>
      </a:dk2>
      <a:lt2>
        <a:srgbClr val="E2E2E2"/>
      </a:lt2>
      <a:accent1>
        <a:srgbClr val="3398CC"/>
      </a:accent1>
      <a:accent2>
        <a:srgbClr val="00CC90"/>
      </a:accent2>
      <a:accent3>
        <a:srgbClr val="FFCD00"/>
      </a:accent3>
      <a:accent4>
        <a:srgbClr val="FF7F41"/>
      </a:accent4>
      <a:accent5>
        <a:srgbClr val="FF0066"/>
      </a:accent5>
      <a:accent6>
        <a:srgbClr val="C800A1"/>
      </a:accent6>
      <a:hlink>
        <a:srgbClr val="3398CC"/>
      </a:hlink>
      <a:folHlink>
        <a:srgbClr val="E2E2E2"/>
      </a:folHlink>
    </a:clrScheme>
    <a:fontScheme name="Blackboard PP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sq">
          <a:noFill/>
          <a:miter lim="800000"/>
        </a:ln>
        <a:effectLst/>
      </a:spPr>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defPPr algn="ctr">
          <a:defRPr dirty="0" smtClean="0">
            <a:solidFill>
              <a:schemeClr val="bg1"/>
            </a:solidFill>
            <a:latin typeface="+mj-lt"/>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37160" tIns="137160" rIns="137160" bIns="137160" rtlCol="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1631</TotalTime>
  <Words>2407</Words>
  <Application>Microsoft Macintosh PowerPoint</Application>
  <PresentationFormat>On-screen Show (4:3)</PresentationFormat>
  <Paragraphs>357</Paragraphs>
  <Slides>39</Slides>
  <Notes>15</Notes>
  <HiddenSlides>3</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Cambria</vt:lpstr>
      <vt:lpstr>Georgia</vt:lpstr>
      <vt:lpstr>Helvetica</vt:lpstr>
      <vt:lpstr>MetaSerif OT Bold</vt:lpstr>
      <vt:lpstr>Open Sans Light</vt:lpstr>
      <vt:lpstr>Wingdings</vt:lpstr>
      <vt:lpstr>Arial</vt:lpstr>
      <vt:lpstr>Bb 4-3 dark v1.0</vt:lpstr>
      <vt:lpstr>Web Community Manager Accessibility Online Training  Today’s Trainer: Kit Archie</vt:lpstr>
      <vt:lpstr>Disclaimer</vt:lpstr>
      <vt:lpstr>PowerPoint Presentation</vt:lpstr>
      <vt:lpstr>What is Accessibility?</vt:lpstr>
      <vt:lpstr>Electronic Information and Accessibility</vt:lpstr>
      <vt:lpstr>Blackboard &amp; Accessibility</vt:lpstr>
      <vt:lpstr>Screen Reader Activity Part 1</vt:lpstr>
      <vt:lpstr>Screen Reader Activity Part 2</vt:lpstr>
      <vt:lpstr>Diverse Accessibility Challenges</vt:lpstr>
      <vt:lpstr>A Few Common Issues</vt:lpstr>
      <vt:lpstr>Guidelines for Accessible Web Content</vt:lpstr>
      <vt:lpstr>Activity: Build WCM Page with Accessibility in Mind</vt:lpstr>
      <vt:lpstr>Activity: Content App: Paste as Plain Text</vt:lpstr>
      <vt:lpstr>Headings</vt:lpstr>
      <vt:lpstr>Activity: Content App: Format text with headings</vt:lpstr>
      <vt:lpstr>Additional Text Formatting For Emphasis</vt:lpstr>
      <vt:lpstr>Activity: Content App: Other formatting options</vt:lpstr>
      <vt:lpstr>Links</vt:lpstr>
      <vt:lpstr>Activity: Content App: Adding links</vt:lpstr>
      <vt:lpstr>Inserting Accessible Files</vt:lpstr>
      <vt:lpstr>Images</vt:lpstr>
      <vt:lpstr>Guidelines for Alt. Text on Images</vt:lpstr>
      <vt:lpstr>Guidelines for Alt. Text on Images</vt:lpstr>
      <vt:lpstr>Activity: Content App: Adding Image</vt:lpstr>
      <vt:lpstr>Activity: Image App</vt:lpstr>
      <vt:lpstr>Activity: Site Shortcuts Link</vt:lpstr>
      <vt:lpstr>Tables</vt:lpstr>
      <vt:lpstr>Accessible Table with the Table App</vt:lpstr>
      <vt:lpstr>Alternative Text From Other Apps</vt:lpstr>
      <vt:lpstr>Formatting accessible Word documents</vt:lpstr>
      <vt:lpstr>Building accessible PDFs</vt:lpstr>
      <vt:lpstr>Principles of PowerPoint Accessibility</vt:lpstr>
      <vt:lpstr>Color &amp; Accessibility</vt:lpstr>
      <vt:lpstr>Captioning Videos</vt:lpstr>
      <vt:lpstr>5 Kinds of Captions</vt:lpstr>
      <vt:lpstr>Accessibility Checklist</vt:lpstr>
      <vt:lpstr>Tools and Resources </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Community Manager Accessibility Online Training  Today’s Trainer: Hannah Kloscak</dc:title>
  <dc:creator>Chantal Alaniz</dc:creator>
  <cp:lastModifiedBy>Kit Archie</cp:lastModifiedBy>
  <cp:revision>25</cp:revision>
  <cp:lastPrinted>2017-08-25T14:45:50Z</cp:lastPrinted>
  <dcterms:modified xsi:type="dcterms:W3CDTF">2017-11-15T16:57:14Z</dcterms:modified>
</cp:coreProperties>
</file>